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71" r:id="rId15"/>
    <p:sldId id="272" r:id="rId16"/>
    <p:sldId id="273" r:id="rId17"/>
    <p:sldId id="270" r:id="rId18"/>
    <p:sldId id="269" r:id="rId19"/>
    <p:sldId id="274" r:id="rId20"/>
    <p:sldId id="275" r:id="rId21"/>
    <p:sldId id="277" r:id="rId22"/>
    <p:sldId id="276" r:id="rId23"/>
    <p:sldId id="278" r:id="rId24"/>
    <p:sldId id="279" r:id="rId25"/>
    <p:sldId id="280" r:id="rId26"/>
    <p:sldId id="281" r:id="rId27"/>
    <p:sldId id="282" r:id="rId28"/>
    <p:sldId id="283"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46" d="100"/>
          <a:sy n="46" d="100"/>
        </p:scale>
        <p:origin x="-642"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2.png>
</file>

<file path=ppt/media/image3.pn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Title 7"/>
          <p:cNvSpPr>
            <a:spLocks noGrp="1"/>
          </p:cNvSpPr>
          <p:nvPr>
            <p:ph type="ctrTitle"/>
          </p:nvPr>
        </p:nvSpPr>
        <p:spPr>
          <a:xfrm>
            <a:off x="422030" y="1371600"/>
            <a:ext cx="8229600" cy="1828800"/>
          </a:xfrm>
        </p:spPr>
        <p:txBody>
          <a:bodyPr vert="horz" lIns="45720" tIns="0" rIns="45720" bIns="0" anchor="b">
            <a:normAutofit/>
            <a:scene3d>
              <a:camera prst="orthographicFront"/>
              <a:lightRig rig="soft" dir="t">
                <a:rot lat="0" lon="0" rev="17220000"/>
              </a:lightRig>
            </a:scene3d>
            <a:sp3d prstMaterial="softEdge">
              <a:bevelT w="38100" h="38100"/>
            </a:sp3d>
          </a:bodyPr>
          <a:lstStyle>
            <a:lvl1pPr>
              <a:defRPr sz="4800" b="1" cap="all"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27000" dist="200000" dir="2700000" algn="tl" rotWithShape="0">
                    <a:srgbClr val="000000">
                      <a:alpha val="30000"/>
                    </a:srgbClr>
                  </a:outerShdw>
                </a:effectLst>
              </a:defRPr>
            </a:lvl1pPr>
          </a:lstStyle>
          <a:p>
            <a:r>
              <a:rPr kumimoji="0" lang="en-US" smtClean="0"/>
              <a:t>Click to edit Master title style</a:t>
            </a:r>
            <a:endParaRPr kumimoji="0" lang="en-US"/>
          </a:p>
        </p:txBody>
      </p:sp>
      <p:sp>
        <p:nvSpPr>
          <p:cNvPr id="28" name="Date Placeholder 27"/>
          <p:cNvSpPr>
            <a:spLocks noGrp="1"/>
          </p:cNvSpPr>
          <p:nvPr>
            <p:ph type="dt" sz="half" idx="10"/>
          </p:nvPr>
        </p:nvSpPr>
        <p:spPr/>
        <p:txBody>
          <a:bodyPr/>
          <a:lstStyle/>
          <a:p>
            <a:fld id="{F4811C9B-BF02-4ADD-9000-E24DAF9E8316}" type="datetimeFigureOut">
              <a:rPr lang="en-US" smtClean="0"/>
              <a:pPr/>
              <a:t>4/4/2016</a:t>
            </a:fld>
            <a:endParaRPr lang="en-US"/>
          </a:p>
        </p:txBody>
      </p:sp>
      <p:sp>
        <p:nvSpPr>
          <p:cNvPr id="17" name="Footer Placeholder 16"/>
          <p:cNvSpPr>
            <a:spLocks noGrp="1"/>
          </p:cNvSpPr>
          <p:nvPr>
            <p:ph type="ftr" sz="quarter" idx="11"/>
          </p:nvPr>
        </p:nvSpPr>
        <p:spPr/>
        <p:txBody>
          <a:bodyPr/>
          <a:lstStyle/>
          <a:p>
            <a:endParaRPr lang="en-US"/>
          </a:p>
        </p:txBody>
      </p:sp>
      <p:sp>
        <p:nvSpPr>
          <p:cNvPr id="29" name="Slide Number Placeholder 28"/>
          <p:cNvSpPr>
            <a:spLocks noGrp="1"/>
          </p:cNvSpPr>
          <p:nvPr>
            <p:ph type="sldNum" sz="quarter" idx="12"/>
          </p:nvPr>
        </p:nvSpPr>
        <p:spPr/>
        <p:txBody>
          <a:bodyPr/>
          <a:lstStyle/>
          <a:p>
            <a:fld id="{452CE34E-6E58-4DDA-8538-9439A1A2EC40}" type="slidenum">
              <a:rPr lang="en-US" smtClean="0"/>
              <a:pPr/>
              <a:t>‹#›</a:t>
            </a:fld>
            <a:endParaRPr lang="en-US"/>
          </a:p>
        </p:txBody>
      </p:sp>
      <p:sp>
        <p:nvSpPr>
          <p:cNvPr id="9" name="Subtitle 8"/>
          <p:cNvSpPr>
            <a:spLocks noGrp="1"/>
          </p:cNvSpPr>
          <p:nvPr>
            <p:ph type="subTitle" idx="1"/>
          </p:nvPr>
        </p:nvSpPr>
        <p:spPr>
          <a:xfrm>
            <a:off x="1371600" y="3331698"/>
            <a:ext cx="6400800" cy="1752600"/>
          </a:xfrm>
        </p:spPr>
        <p:txBody>
          <a:bodyPr/>
          <a:lstStyle>
            <a:lvl1pPr marL="0" indent="0" algn="ctr">
              <a:buNone/>
              <a:defRPr>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F4811C9B-BF02-4ADD-9000-E24DAF9E8316}" type="datetimeFigureOut">
              <a:rPr lang="en-US" smtClean="0"/>
              <a:pPr/>
              <a:t>4/4/2016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2CE34E-6E58-4DDA-8538-9439A1A2EC4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F4811C9B-BF02-4ADD-9000-E24DAF9E8316}" type="datetimeFigureOut">
              <a:rPr lang="en-US" smtClean="0"/>
              <a:pPr/>
              <a:t>4/4/2016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2CE34E-6E58-4DDA-8538-9439A1A2EC40}"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F4811C9B-BF02-4ADD-9000-E24DAF9E8316}" type="datetimeFigureOut">
              <a:rPr lang="en-US" smtClean="0"/>
              <a:pPr/>
              <a:t>4/4/2016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52CE34E-6E58-4DDA-8538-9439A1A2EC40}"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00200" y="609600"/>
            <a:ext cx="7086600" cy="1828800"/>
          </a:xfrm>
        </p:spPr>
        <p:txBody>
          <a:bodyPr vert="horz" bIns="0" anchor="b">
            <a:noAutofit/>
            <a:scene3d>
              <a:camera prst="orthographicFront"/>
              <a:lightRig rig="soft" dir="t">
                <a:rot lat="0" lon="0" rev="17220000"/>
              </a:lightRig>
            </a:scene3d>
            <a:sp3d prstMaterial="softEdge">
              <a:bevelT w="38100" h="38100"/>
              <a:contourClr>
                <a:schemeClr val="tx2">
                  <a:shade val="50000"/>
                </a:schemeClr>
              </a:contourClr>
            </a:sp3d>
          </a:bodyPr>
          <a:lstStyle>
            <a:lvl1pPr algn="l" rtl="0">
              <a:spcBef>
                <a:spcPct val="0"/>
              </a:spcBef>
              <a:buNone/>
              <a:defRPr sz="4800" b="1" cap="none" baseline="0">
                <a:ln w="6350">
                  <a:noFill/>
                </a:ln>
                <a:solidFill>
                  <a:schemeClr val="accent1">
                    <a:tint val="90000"/>
                    <a:satMod val="120000"/>
                  </a:schemeClr>
                </a:solidFill>
                <a:effectLst>
                  <a:outerShdw blurRad="114300" dist="101600" dir="2700000" algn="tl" rotWithShape="0">
                    <a:srgbClr val="000000">
                      <a:alpha val="40000"/>
                    </a:srgbClr>
                  </a:outerShdw>
                </a:effectLst>
                <a:latin typeface="+mj-lt"/>
                <a:ea typeface="+mj-ea"/>
                <a:cs typeface="+mj-cs"/>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1600200" y="2507786"/>
            <a:ext cx="7086600" cy="1509712"/>
          </a:xfrm>
        </p:spPr>
        <p:txBody>
          <a:bodyPr anchor="t"/>
          <a:lstStyle>
            <a:lvl1pPr marL="73152" indent="0" algn="l">
              <a:buNone/>
              <a:defRPr sz="20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F4811C9B-BF02-4ADD-9000-E24DAF9E8316}" type="datetimeFigureOut">
              <a:rPr lang="en-US" smtClean="0"/>
              <a:pPr/>
              <a:t>4/4/2016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7924800" y="6416675"/>
            <a:ext cx="762000" cy="365125"/>
          </a:xfrm>
        </p:spPr>
        <p:txBody>
          <a:bodyPr/>
          <a:lstStyle/>
          <a:p>
            <a:fld id="{452CE34E-6E58-4DDA-8538-9439A1A2EC40}"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600200"/>
            <a:ext cx="4038600" cy="4525963"/>
          </a:xfrm>
        </p:spPr>
        <p:txBody>
          <a:bodyPr/>
          <a:lstStyle>
            <a:lvl1pPr>
              <a:defRPr sz="2600"/>
            </a:lvl1pPr>
            <a:lvl2pPr>
              <a:defRPr sz="24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F4811C9B-BF02-4ADD-9000-E24DAF9E8316}" type="datetimeFigureOut">
              <a:rPr lang="en-US" smtClean="0"/>
              <a:pPr/>
              <a:t>4/4/2016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2CE34E-6E58-4DDA-8538-9439A1A2EC40}"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535112"/>
            <a:ext cx="4040188"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1535112"/>
            <a:ext cx="4041775" cy="750887"/>
          </a:xfrm>
        </p:spPr>
        <p:txBody>
          <a:bodyPr anchor="ctr"/>
          <a:lstStyle>
            <a:lvl1pPr marL="0" indent="0">
              <a:buNone/>
              <a:defRPr sz="2400" b="0" cap="all" baseline="0">
                <a:solidFill>
                  <a:schemeClr val="tx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2362200"/>
            <a:ext cx="4040188"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2362200"/>
            <a:ext cx="4041775" cy="37639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F4811C9B-BF02-4ADD-9000-E24DAF9E8316}" type="datetimeFigureOut">
              <a:rPr lang="en-US" smtClean="0"/>
              <a:pPr/>
              <a:t>4/4/2016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52CE34E-6E58-4DDA-8538-9439A1A2EC40}"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F4811C9B-BF02-4ADD-9000-E24DAF9E8316}" type="datetimeFigureOut">
              <a:rPr lang="en-US" smtClean="0"/>
              <a:pPr/>
              <a:t>4/4/2016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52CE34E-6E58-4DDA-8538-9439A1A2EC4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4811C9B-BF02-4ADD-9000-E24DAF9E8316}" type="datetimeFigureOut">
              <a:rPr lang="en-US" smtClean="0"/>
              <a:pPr/>
              <a:t>4/4/2016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52CE34E-6E58-4DDA-8538-9439A1A2EC4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anchor="b">
            <a:normAutofit/>
            <a:sp3d prstMaterial="softEdge"/>
          </a:bodyPr>
          <a:lstStyle>
            <a:lvl1pPr algn="l">
              <a:buNone/>
              <a:defRPr sz="2200" b="0">
                <a:ln w="6350">
                  <a:noFill/>
                </a:ln>
                <a:solidFill>
                  <a:schemeClr val="accent1">
                    <a:tint val="73000"/>
                    <a:satMod val="180000"/>
                  </a:schemeClr>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1524000"/>
            <a:ext cx="3008313" cy="4602163"/>
          </a:xfrm>
        </p:spPr>
        <p:txBody>
          <a:bodyPr/>
          <a:lstStyle>
            <a:lvl1pPr marL="0"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3575050" y="273050"/>
            <a:ext cx="5111750" cy="5853113"/>
          </a:xfrm>
        </p:spPr>
        <p:txBody>
          <a:bodyPr/>
          <a:lstStyle>
            <a:lvl1pPr>
              <a:defRPr sz="2600"/>
            </a:lvl1pPr>
            <a:lvl2pPr>
              <a:defRPr sz="2400"/>
            </a:lvl2pPr>
            <a:lvl3pPr>
              <a:defRPr sz="2200"/>
            </a:lvl3pPr>
            <a:lvl4pPr>
              <a:defRPr sz="20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F4811C9B-BF02-4ADD-9000-E24DAF9E8316}" type="datetimeFigureOut">
              <a:rPr lang="en-US" smtClean="0"/>
              <a:pPr/>
              <a:t>4/4/2016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2CE34E-6E58-4DDA-8538-9439A1A2EC40}"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28800" y="609600"/>
            <a:ext cx="5486400" cy="522288"/>
          </a:xfrm>
        </p:spPr>
        <p:txBody>
          <a:bodyPr lIns="45720" rIns="45720" bIns="0" anchor="b">
            <a:sp3d prstMaterial="softEdge"/>
          </a:bodyPr>
          <a:lstStyle>
            <a:lvl1pPr algn="ctr">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828800" y="1831975"/>
            <a:ext cx="5486400" cy="3962400"/>
          </a:xfrm>
          <a:solidFill>
            <a:schemeClr val="bg2"/>
          </a:solidFill>
          <a:ln w="44450" cap="sq" cmpd="sng" algn="ctr">
            <a:solidFill>
              <a:srgbClr val="FFFFFF"/>
            </a:solidFill>
            <a:prstDash val="solid"/>
            <a:miter lim="800000"/>
          </a:ln>
          <a:effectLst>
            <a:outerShdw blurRad="190500" dist="228600" dir="2700000" sy="90000">
              <a:srgbClr val="000000">
                <a:alpha val="25000"/>
              </a:srgbClr>
            </a:outerShdw>
          </a:effectLst>
          <a:scene3d>
            <a:camera prst="orthographicFront">
              <a:rot lat="0" lon="0" rev="0"/>
            </a:camera>
            <a:lightRig rig="balanced" dir="tr">
              <a:rot lat="0" lon="0" rev="2700000"/>
            </a:lightRig>
          </a:scene3d>
          <a:sp3d prstMaterial="matte">
            <a:contourClr>
              <a:schemeClr val="tx2">
                <a:shade val="50000"/>
              </a:schemeClr>
            </a:contourClr>
          </a:sp3d>
        </p:spPr>
        <p:style>
          <a:lnRef idx="3">
            <a:schemeClr val="lt1"/>
          </a:lnRef>
          <a:fillRef idx="1">
            <a:schemeClr val="accent1"/>
          </a:fillRef>
          <a:effectRef idx="1">
            <a:schemeClr val="accent1"/>
          </a:effectRef>
          <a:fontRef idx="minor">
            <a:schemeClr val="lt1"/>
          </a:fontRef>
        </p:style>
        <p:txBody>
          <a:bodyPr anchor="t"/>
          <a:lstStyle>
            <a:lvl1pPr indent="0">
              <a:buNone/>
              <a:defRPr sz="3200"/>
            </a:lvl1pPr>
          </a:lstStyle>
          <a:p>
            <a:pPr marL="0" algn="l" rtl="0" eaLnBrk="1" latinLnBrk="0" hangingPunct="1"/>
            <a:r>
              <a:rPr kumimoji="0" lang="en-US" smtClean="0">
                <a:solidFill>
                  <a:schemeClr val="lt1"/>
                </a:solidFill>
                <a:latin typeface="+mn-lt"/>
                <a:ea typeface="+mn-ea"/>
                <a:cs typeface="+mn-cs"/>
              </a:rPr>
              <a:t>Click icon to add picture</a:t>
            </a:r>
            <a:endParaRPr kumimoji="0" lang="en-US" dirty="0">
              <a:solidFill>
                <a:schemeClr val="lt1"/>
              </a:solidFill>
              <a:latin typeface="+mn-lt"/>
              <a:ea typeface="+mn-ea"/>
              <a:cs typeface="+mn-cs"/>
            </a:endParaRPr>
          </a:p>
        </p:txBody>
      </p:sp>
      <p:sp>
        <p:nvSpPr>
          <p:cNvPr id="4" name="Text Placeholder 3"/>
          <p:cNvSpPr>
            <a:spLocks noGrp="1"/>
          </p:cNvSpPr>
          <p:nvPr>
            <p:ph type="body" sz="half" idx="2"/>
          </p:nvPr>
        </p:nvSpPr>
        <p:spPr>
          <a:xfrm>
            <a:off x="1828800" y="1166787"/>
            <a:ext cx="5486400" cy="530352"/>
          </a:xfrm>
        </p:spPr>
        <p:txBody>
          <a:bodyPr lIns="45720" tIns="45720" rIns="45720" anchor="t"/>
          <a:lstStyle>
            <a:lvl1pPr marL="0" indent="0" algn="ctr">
              <a:buNone/>
              <a:defRPr sz="14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F4811C9B-BF02-4ADD-9000-E24DAF9E8316}" type="datetimeFigureOut">
              <a:rPr lang="en-US" smtClean="0"/>
              <a:pPr/>
              <a:t>4/4/2016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52CE34E-6E58-4DDA-8538-9439A1A2EC40}"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rot lat="0" lon="0" rev="16800000"/>
              </a:lightRig>
            </a:scene3d>
            <a:sp3d prstMaterial="softEdge">
              <a:bevelT w="38100" h="38100"/>
            </a:sp3d>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8229600" cy="470916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457200" y="6416675"/>
            <a:ext cx="2133600" cy="365125"/>
          </a:xfrm>
          <a:prstGeom prst="rect">
            <a:avLst/>
          </a:prstGeom>
        </p:spPr>
        <p:txBody>
          <a:bodyPr vert="horz" anchor="b"/>
          <a:lstStyle>
            <a:lvl1pPr algn="l" eaLnBrk="1" latinLnBrk="0" hangingPunct="1">
              <a:defRPr kumimoji="0" sz="1200">
                <a:solidFill>
                  <a:schemeClr val="tx1">
                    <a:shade val="50000"/>
                  </a:schemeClr>
                </a:solidFill>
              </a:defRPr>
            </a:lvl1pPr>
          </a:lstStyle>
          <a:p>
            <a:fld id="{F4811C9B-BF02-4ADD-9000-E24DAF9E8316}" type="datetimeFigureOut">
              <a:rPr lang="en-US" smtClean="0"/>
              <a:pPr/>
              <a:t>4/4/2016</a:t>
            </a:fld>
            <a:endParaRPr lang="en-US"/>
          </a:p>
        </p:txBody>
      </p:sp>
      <p:sp>
        <p:nvSpPr>
          <p:cNvPr id="3" name="Footer Placeholder 2"/>
          <p:cNvSpPr>
            <a:spLocks noGrp="1"/>
          </p:cNvSpPr>
          <p:nvPr>
            <p:ph type="ftr" sz="quarter" idx="3"/>
          </p:nvPr>
        </p:nvSpPr>
        <p:spPr>
          <a:xfrm>
            <a:off x="3124200" y="6416675"/>
            <a:ext cx="2895600" cy="365125"/>
          </a:xfrm>
          <a:prstGeom prst="rect">
            <a:avLst/>
          </a:prstGeom>
        </p:spPr>
        <p:txBody>
          <a:bodyPr vert="horz" anchor="b"/>
          <a:lstStyle>
            <a:lvl1pPr algn="ctr" eaLnBrk="1" latinLnBrk="0" hangingPunct="1">
              <a:defRPr kumimoji="0" sz="1200">
                <a:solidFill>
                  <a:schemeClr val="tx1">
                    <a:shade val="50000"/>
                  </a:schemeClr>
                </a:solidFill>
              </a:defRPr>
            </a:lvl1pPr>
          </a:lstStyle>
          <a:p>
            <a:endParaRPr lang="en-US"/>
          </a:p>
        </p:txBody>
      </p:sp>
      <p:sp>
        <p:nvSpPr>
          <p:cNvPr id="23" name="Slide Number Placeholder 22"/>
          <p:cNvSpPr>
            <a:spLocks noGrp="1"/>
          </p:cNvSpPr>
          <p:nvPr>
            <p:ph type="sldNum" sz="quarter" idx="4"/>
          </p:nvPr>
        </p:nvSpPr>
        <p:spPr>
          <a:xfrm>
            <a:off x="7924800" y="6416675"/>
            <a:ext cx="762000" cy="365125"/>
          </a:xfrm>
          <a:prstGeom prst="rect">
            <a:avLst/>
          </a:prstGeom>
        </p:spPr>
        <p:txBody>
          <a:bodyPr vert="horz" lIns="0" rIns="0" anchor="b"/>
          <a:lstStyle>
            <a:lvl1pPr algn="r" eaLnBrk="1" latinLnBrk="0" hangingPunct="1">
              <a:defRPr kumimoji="0" sz="1200">
                <a:solidFill>
                  <a:schemeClr val="tx1">
                    <a:shade val="50000"/>
                  </a:schemeClr>
                </a:solidFill>
              </a:defRPr>
            </a:lvl1pPr>
          </a:lstStyle>
          <a:p>
            <a:fld id="{452CE34E-6E58-4DDA-8538-9439A1A2EC40}"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1" latinLnBrk="0" hangingPunct="1">
        <a:spcBef>
          <a:spcPct val="0"/>
        </a:spcBef>
        <a:buNone/>
        <a:defRPr kumimoji="0" sz="4100" b="1" kern="1200" cap="none" baseline="0">
          <a:ln w="6350">
            <a:noFill/>
          </a:ln>
          <a:gradFill>
            <a:gsLst>
              <a:gs pos="0">
                <a:schemeClr val="accent1">
                  <a:tint val="73000"/>
                  <a:satMod val="145000"/>
                </a:schemeClr>
              </a:gs>
              <a:gs pos="73000">
                <a:schemeClr val="accent1">
                  <a:tint val="73000"/>
                  <a:satMod val="145000"/>
                </a:schemeClr>
              </a:gs>
              <a:gs pos="100000">
                <a:schemeClr val="accent1">
                  <a:tint val="83000"/>
                  <a:satMod val="143000"/>
                </a:schemeClr>
              </a:gs>
            </a:gsLst>
            <a:lin ang="4800000" scaled="1"/>
          </a:gradFill>
          <a:effectLst>
            <a:outerShdw blurRad="114300" dist="101600" dir="2700000" algn="tl" rotWithShape="0">
              <a:srgbClr val="000000">
                <a:alpha val="40000"/>
              </a:srgbClr>
            </a:outerShdw>
          </a:effectLst>
          <a:latin typeface="+mj-lt"/>
          <a:ea typeface="+mj-ea"/>
          <a:cs typeface="+mj-cs"/>
        </a:defRPr>
      </a:lvl1pPr>
    </p:titleStyle>
    <p:bodyStyle>
      <a:lvl1pPr marL="548640" indent="-411480" algn="l" rtl="0" eaLnBrk="1" latinLnBrk="0" hangingPunct="1">
        <a:spcBef>
          <a:spcPct val="20000"/>
        </a:spcBef>
        <a:buClr>
          <a:schemeClr val="tx1">
            <a:shade val="95000"/>
          </a:schemeClr>
        </a:buClr>
        <a:buSzPct val="65000"/>
        <a:buFont typeface="Wingdings 2"/>
        <a:buChar char=""/>
        <a:defRPr kumimoji="0" sz="2800" kern="1200">
          <a:solidFill>
            <a:schemeClr val="tx1"/>
          </a:solidFill>
          <a:latin typeface="+mn-lt"/>
          <a:ea typeface="+mn-ea"/>
          <a:cs typeface="+mn-cs"/>
        </a:defRPr>
      </a:lvl1pPr>
      <a:lvl2pPr marL="868680" indent="-283464" algn="l" rtl="0" eaLnBrk="1" latinLnBrk="0" hangingPunct="1">
        <a:spcBef>
          <a:spcPct val="20000"/>
        </a:spcBef>
        <a:buClr>
          <a:schemeClr val="tx1"/>
        </a:buClr>
        <a:buSzPct val="80000"/>
        <a:buFont typeface="Wingdings 2"/>
        <a:buChar char=""/>
        <a:defRPr kumimoji="0" sz="2400" kern="1200">
          <a:solidFill>
            <a:schemeClr val="tx1"/>
          </a:solidFill>
          <a:latin typeface="+mn-lt"/>
          <a:ea typeface="+mn-ea"/>
          <a:cs typeface="+mn-cs"/>
        </a:defRPr>
      </a:lvl2pPr>
      <a:lvl3pPr marL="1133856" indent="-228600" algn="l" rtl="0" eaLnBrk="1" latinLnBrk="0" hangingPunct="1">
        <a:spcBef>
          <a:spcPct val="20000"/>
        </a:spcBef>
        <a:buClr>
          <a:schemeClr val="tx1"/>
        </a:buClr>
        <a:buSzPct val="95000"/>
        <a:buFont typeface="Wingdings"/>
        <a:buChar char=""/>
        <a:defRPr kumimoji="0" sz="2200" kern="1200">
          <a:solidFill>
            <a:schemeClr val="tx1"/>
          </a:solidFill>
          <a:latin typeface="+mn-lt"/>
          <a:ea typeface="+mn-ea"/>
          <a:cs typeface="+mn-cs"/>
        </a:defRPr>
      </a:lvl3pPr>
      <a:lvl4pPr marL="1353312" indent="-182880" algn="l" rtl="0" eaLnBrk="1" latinLnBrk="0" hangingPunct="1">
        <a:spcBef>
          <a:spcPct val="20000"/>
        </a:spcBef>
        <a:buClr>
          <a:schemeClr val="tx1"/>
        </a:buClr>
        <a:buSzPct val="100000"/>
        <a:buFont typeface="Wingdings 3"/>
        <a:buChar char=""/>
        <a:defRPr kumimoji="0" sz="2000" kern="1200">
          <a:solidFill>
            <a:schemeClr val="tx1"/>
          </a:solidFill>
          <a:latin typeface="+mn-lt"/>
          <a:ea typeface="+mn-ea"/>
          <a:cs typeface="+mn-cs"/>
        </a:defRPr>
      </a:lvl4pPr>
      <a:lvl5pPr marL="1545336" indent="-182880" algn="l" rtl="0" eaLnBrk="1" latinLnBrk="0" hangingPunct="1">
        <a:spcBef>
          <a:spcPct val="20000"/>
        </a:spcBef>
        <a:buClr>
          <a:schemeClr val="tx1"/>
        </a:buClr>
        <a:buFont typeface="Wingdings 2"/>
        <a:buChar char=""/>
        <a:defRPr kumimoji="0" sz="2000" kern="1200">
          <a:solidFill>
            <a:schemeClr val="tx1"/>
          </a:solidFill>
          <a:latin typeface="+mn-lt"/>
          <a:ea typeface="+mn-ea"/>
          <a:cs typeface="+mn-cs"/>
        </a:defRPr>
      </a:lvl5pPr>
      <a:lvl6pPr marL="1764792" indent="-182880" algn="l" rtl="0" eaLnBrk="1" latinLnBrk="0" hangingPunct="1">
        <a:spcBef>
          <a:spcPct val="20000"/>
        </a:spcBef>
        <a:buClr>
          <a:schemeClr val="tx1"/>
        </a:buClr>
        <a:buFont typeface="Wingdings 3"/>
        <a:buChar char=""/>
        <a:defRPr kumimoji="0" sz="1800" kern="1200">
          <a:solidFill>
            <a:schemeClr val="tx1"/>
          </a:solidFill>
          <a:latin typeface="+mn-lt"/>
          <a:ea typeface="+mn-ea"/>
          <a:cs typeface="+mn-cs"/>
        </a:defRPr>
      </a:lvl6pPr>
      <a:lvl7pPr marL="1965960" indent="-182880" algn="l" rtl="0" eaLnBrk="1" latinLnBrk="0" hangingPunct="1">
        <a:spcBef>
          <a:spcPct val="20000"/>
        </a:spcBef>
        <a:buClr>
          <a:schemeClr val="tx1"/>
        </a:buClr>
        <a:buFont typeface="Wingdings 2"/>
        <a:buChar char=""/>
        <a:defRPr kumimoji="0" sz="1600" kern="1200">
          <a:solidFill>
            <a:schemeClr val="tx1"/>
          </a:solidFill>
          <a:latin typeface="+mn-lt"/>
          <a:ea typeface="+mn-ea"/>
          <a:cs typeface="+mn-cs"/>
        </a:defRPr>
      </a:lvl7pPr>
      <a:lvl8pPr marL="2167128" indent="-182880" algn="l" rtl="0" eaLnBrk="1" latinLnBrk="0" hangingPunct="1">
        <a:spcBef>
          <a:spcPct val="20000"/>
        </a:spcBef>
        <a:buClr>
          <a:schemeClr val="tx1"/>
        </a:buClr>
        <a:buFont typeface="Wingdings 2"/>
        <a:buChar char=""/>
        <a:defRPr kumimoji="0" sz="1400" kern="1200">
          <a:solidFill>
            <a:schemeClr val="tx1"/>
          </a:solidFill>
          <a:latin typeface="+mn-lt"/>
          <a:ea typeface="+mn-ea"/>
          <a:cs typeface="+mn-cs"/>
        </a:defRPr>
      </a:lvl8pPr>
      <a:lvl9pPr marL="2368296" indent="-182880" algn="l" rtl="0" eaLnBrk="1" latinLnBrk="0" hangingPunct="1">
        <a:spcBef>
          <a:spcPct val="20000"/>
        </a:spcBef>
        <a:buClr>
          <a:schemeClr val="tx1"/>
        </a:buClr>
        <a:buFont typeface="Wingdings 2"/>
        <a:buChar char=""/>
        <a:defRPr kumimoji="0" sz="14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Introduction</a:t>
            </a:r>
            <a:endParaRPr lang="en-US" dirty="0"/>
          </a:p>
        </p:txBody>
      </p:sp>
      <p:sp>
        <p:nvSpPr>
          <p:cNvPr id="3" name="Subtitle 2"/>
          <p:cNvSpPr>
            <a:spLocks noGrp="1"/>
          </p:cNvSpPr>
          <p:nvPr>
            <p:ph type="subTitle" idx="1"/>
          </p:nvPr>
        </p:nvSpPr>
        <p:spPr/>
        <p:txBody>
          <a:bodyPr/>
          <a:lstStyle/>
          <a:p>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Coloring of graph</a:t>
            </a:r>
            <a:endParaRPr lang="en-US" dirty="0"/>
          </a:p>
        </p:txBody>
      </p:sp>
      <p:sp>
        <p:nvSpPr>
          <p:cNvPr id="3" name="Content Placeholder 2"/>
          <p:cNvSpPr>
            <a:spLocks noGrp="1"/>
          </p:cNvSpPr>
          <p:nvPr>
            <p:ph idx="1"/>
          </p:nvPr>
        </p:nvSpPr>
        <p:spPr/>
        <p:txBody>
          <a:bodyPr/>
          <a:lstStyle/>
          <a:p>
            <a:r>
              <a:rPr lang="en-US" dirty="0" smtClean="0"/>
              <a:t>An assignment of color to each vertex of the graph so that no two vertices connected by an edge have the same color</a:t>
            </a:r>
          </a:p>
          <a:p>
            <a:r>
              <a:rPr lang="en-US" dirty="0" smtClean="0"/>
              <a:t>NP-complete problems</a:t>
            </a:r>
          </a:p>
          <a:p>
            <a:r>
              <a:rPr lang="en-US" dirty="0" smtClean="0"/>
              <a:t>3 approaches</a:t>
            </a:r>
          </a:p>
          <a:p>
            <a:pPr lvl="1"/>
            <a:r>
              <a:rPr lang="en-US" dirty="0" smtClean="0"/>
              <a:t>optimal solution provided graph is small</a:t>
            </a:r>
          </a:p>
          <a:p>
            <a:pPr lvl="1"/>
            <a:r>
              <a:rPr lang="en-US" dirty="0" smtClean="0"/>
              <a:t>look for additional information to help in skipping some possibilities</a:t>
            </a:r>
          </a:p>
          <a:p>
            <a:pPr lvl="1"/>
            <a:r>
              <a:rPr lang="en-US" dirty="0" smtClean="0"/>
              <a:t>change the problem a little and look for a good if not optimal solution</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blinds(horizontal)">
                                      <p:cBhvr>
                                        <p:cTn id="20" dur="500"/>
                                        <p:tgtEl>
                                          <p:spTgt spid="3">
                                            <p:txEl>
                                              <p:pRg st="3" end="3"/>
                                            </p:txEl>
                                          </p:spTgt>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blinds(horizontal)">
                                      <p:cBhvr>
                                        <p:cTn id="23" dur="500"/>
                                        <p:tgtEl>
                                          <p:spTgt spid="3">
                                            <p:txEl>
                                              <p:pRg st="4" end="4"/>
                                            </p:txEl>
                                          </p:spTgt>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blinds(horizontal)">
                                      <p:cBhvr>
                                        <p:cTn id="26"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Coloring of graph</a:t>
            </a:r>
            <a:endParaRPr lang="en-US" dirty="0"/>
          </a:p>
        </p:txBody>
      </p:sp>
      <p:sp>
        <p:nvSpPr>
          <p:cNvPr id="3" name="Content Placeholder 2"/>
          <p:cNvSpPr>
            <a:spLocks noGrp="1"/>
          </p:cNvSpPr>
          <p:nvPr>
            <p:ph idx="1"/>
          </p:nvPr>
        </p:nvSpPr>
        <p:spPr/>
        <p:txBody>
          <a:bodyPr/>
          <a:lstStyle/>
          <a:p>
            <a:r>
              <a:rPr lang="en-US" dirty="0" smtClean="0"/>
              <a:t>An assignment of color to each vertex of the graph so that no two vertices connected by an edge have the same color</a:t>
            </a:r>
          </a:p>
          <a:p>
            <a:r>
              <a:rPr lang="en-US" dirty="0" smtClean="0"/>
              <a:t>NP-complete problems</a:t>
            </a:r>
          </a:p>
          <a:p>
            <a:r>
              <a:rPr lang="en-US" dirty="0" smtClean="0"/>
              <a:t>3 approaches</a:t>
            </a:r>
          </a:p>
          <a:p>
            <a:pPr lvl="1"/>
            <a:r>
              <a:rPr lang="en-US" dirty="0" smtClean="0"/>
              <a:t>optimal solution provided graph is small</a:t>
            </a:r>
          </a:p>
          <a:p>
            <a:pPr lvl="1"/>
            <a:r>
              <a:rPr lang="en-US" dirty="0" smtClean="0"/>
              <a:t>look for additional information to help in skipping some possibilities</a:t>
            </a:r>
          </a:p>
          <a:p>
            <a:pPr lvl="1"/>
            <a:r>
              <a:rPr lang="en-US" dirty="0" smtClean="0"/>
              <a:t>change the problem a little and look for a good if not optimal solution</a:t>
            </a:r>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Coloring of graph</a:t>
            </a:r>
            <a:endParaRPr lang="en-US" dirty="0"/>
          </a:p>
        </p:txBody>
      </p:sp>
      <p:sp>
        <p:nvSpPr>
          <p:cNvPr id="3" name="Content Placeholder 2"/>
          <p:cNvSpPr>
            <a:spLocks noGrp="1"/>
          </p:cNvSpPr>
          <p:nvPr>
            <p:ph idx="1"/>
          </p:nvPr>
        </p:nvSpPr>
        <p:spPr/>
        <p:txBody>
          <a:bodyPr>
            <a:normAutofit lnSpcReduction="10000"/>
          </a:bodyPr>
          <a:lstStyle/>
          <a:p>
            <a:r>
              <a:rPr lang="en-US" dirty="0" smtClean="0"/>
              <a:t>An algorithm that quickly produces good but not necessarily optimal solutions is called a </a:t>
            </a:r>
            <a:r>
              <a:rPr lang="en-US" i="1" dirty="0" smtClean="0"/>
              <a:t>heuristic</a:t>
            </a:r>
          </a:p>
          <a:p>
            <a:r>
              <a:rPr lang="en-US" dirty="0" smtClean="0"/>
              <a:t>“greedy” algorithm is one such heuristic</a:t>
            </a:r>
          </a:p>
          <a:p>
            <a:pPr lvl="1"/>
            <a:r>
              <a:rPr lang="en-US" dirty="0" smtClean="0">
                <a:latin typeface="Courier New" pitchFamily="49" charset="0"/>
                <a:cs typeface="Courier New" pitchFamily="49" charset="0"/>
              </a:rPr>
              <a:t>select some uncolored vertex and color it with a new color</a:t>
            </a:r>
          </a:p>
          <a:p>
            <a:pPr lvl="1"/>
            <a:r>
              <a:rPr lang="en-US" dirty="0" smtClean="0">
                <a:latin typeface="Courier New" pitchFamily="49" charset="0"/>
                <a:cs typeface="Courier New" pitchFamily="49" charset="0"/>
              </a:rPr>
              <a:t>scan the list of uncolored vertices. For each uncolored vertex, determine whether it has an edge to any vertex already colored with the new color. if no, color the present vertex with the new color.</a:t>
            </a:r>
            <a:endParaRPr lang="en-US" dirty="0">
              <a:latin typeface="Courier New" pitchFamily="49" charset="0"/>
              <a:cs typeface="Courier New" pitchFamily="49"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pSp>
        <p:nvGrpSpPr>
          <p:cNvPr id="2051" name="Group 3"/>
          <p:cNvGrpSpPr>
            <a:grpSpLocks/>
          </p:cNvGrpSpPr>
          <p:nvPr/>
        </p:nvGrpSpPr>
        <p:grpSpPr bwMode="auto">
          <a:xfrm>
            <a:off x="2362200" y="2590800"/>
            <a:ext cx="3533775" cy="1809750"/>
            <a:chOff x="1965" y="2430"/>
            <a:chExt cx="5565" cy="1875"/>
          </a:xfrm>
        </p:grpSpPr>
        <p:sp>
          <p:nvSpPr>
            <p:cNvPr id="2052" name="Oval 4"/>
            <p:cNvSpPr>
              <a:spLocks noChangeArrowheads="1"/>
            </p:cNvSpPr>
            <p:nvPr/>
          </p:nvSpPr>
          <p:spPr bwMode="auto">
            <a:xfrm>
              <a:off x="1965" y="3165"/>
              <a:ext cx="705" cy="645"/>
            </a:xfrm>
            <a:prstGeom prst="ellipse">
              <a:avLst/>
            </a:prstGeom>
            <a:solidFill>
              <a:srgbClr val="FF000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800" b="0" i="0" u="none" strike="noStrike" cap="none" normalizeH="0" baseline="0" dirty="0" smtClean="0">
                  <a:ln>
                    <a:noFill/>
                  </a:ln>
                  <a:solidFill>
                    <a:schemeClr val="bg1"/>
                  </a:solidFill>
                  <a:effectLst/>
                  <a:latin typeface="Arial" pitchFamily="34" charset="0"/>
                </a:rPr>
                <a:t>1</a:t>
              </a:r>
            </a:p>
          </p:txBody>
        </p:sp>
        <p:sp>
          <p:nvSpPr>
            <p:cNvPr id="2053" name="Oval 5"/>
            <p:cNvSpPr>
              <a:spLocks noChangeArrowheads="1"/>
            </p:cNvSpPr>
            <p:nvPr/>
          </p:nvSpPr>
          <p:spPr bwMode="auto">
            <a:xfrm>
              <a:off x="3570" y="3165"/>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fontAlgn="base">
                <a:spcBef>
                  <a:spcPct val="0"/>
                </a:spcBef>
                <a:spcAft>
                  <a:spcPts val="1000"/>
                </a:spcAft>
              </a:pPr>
              <a:r>
                <a:rPr lang="en-US" dirty="0" smtClean="0">
                  <a:solidFill>
                    <a:schemeClr val="bg1"/>
                  </a:solidFill>
                  <a:latin typeface="Arial" pitchFamily="34" charset="0"/>
                </a:rPr>
                <a:t>5</a:t>
              </a:r>
            </a:p>
          </p:txBody>
        </p:sp>
        <p:cxnSp>
          <p:nvCxnSpPr>
            <p:cNvPr id="2054" name="AutoShape 6"/>
            <p:cNvCxnSpPr>
              <a:cxnSpLocks noChangeShapeType="1"/>
            </p:cNvCxnSpPr>
            <p:nvPr/>
          </p:nvCxnSpPr>
          <p:spPr bwMode="auto">
            <a:xfrm flipV="1">
              <a:off x="4275" y="2850"/>
              <a:ext cx="1080" cy="52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5" name="Oval 7"/>
            <p:cNvSpPr>
              <a:spLocks noChangeArrowheads="1"/>
            </p:cNvSpPr>
            <p:nvPr/>
          </p:nvSpPr>
          <p:spPr bwMode="auto">
            <a:xfrm>
              <a:off x="5355" y="2430"/>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3</a:t>
              </a:r>
            </a:p>
          </p:txBody>
        </p:sp>
        <p:cxnSp>
          <p:nvCxnSpPr>
            <p:cNvPr id="2056" name="AutoShape 8"/>
            <p:cNvCxnSpPr>
              <a:cxnSpLocks noChangeShapeType="1"/>
            </p:cNvCxnSpPr>
            <p:nvPr/>
          </p:nvCxnSpPr>
          <p:spPr bwMode="auto">
            <a:xfrm>
              <a:off x="4275" y="3585"/>
              <a:ext cx="1185" cy="39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7" name="Oval 9"/>
            <p:cNvSpPr>
              <a:spLocks noChangeArrowheads="1"/>
            </p:cNvSpPr>
            <p:nvPr/>
          </p:nvSpPr>
          <p:spPr bwMode="auto">
            <a:xfrm>
              <a:off x="5460" y="3660"/>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4</a:t>
              </a:r>
            </a:p>
          </p:txBody>
        </p:sp>
        <p:cxnSp>
          <p:nvCxnSpPr>
            <p:cNvPr id="2058" name="AutoShape 10"/>
            <p:cNvCxnSpPr>
              <a:cxnSpLocks noChangeShapeType="1"/>
            </p:cNvCxnSpPr>
            <p:nvPr/>
          </p:nvCxnSpPr>
          <p:spPr bwMode="auto">
            <a:xfrm>
              <a:off x="6060" y="2670"/>
              <a:ext cx="945" cy="49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cxnSp>
          <p:nvCxnSpPr>
            <p:cNvPr id="2059" name="AutoShape 11"/>
            <p:cNvCxnSpPr>
              <a:cxnSpLocks noChangeShapeType="1"/>
            </p:cNvCxnSpPr>
            <p:nvPr/>
          </p:nvCxnSpPr>
          <p:spPr bwMode="auto">
            <a:xfrm flipV="1">
              <a:off x="6165" y="3660"/>
              <a:ext cx="840" cy="31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60" name="Oval 12"/>
            <p:cNvSpPr>
              <a:spLocks noChangeArrowheads="1"/>
            </p:cNvSpPr>
            <p:nvPr/>
          </p:nvSpPr>
          <p:spPr bwMode="auto">
            <a:xfrm>
              <a:off x="6825" y="3075"/>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2</a:t>
              </a:r>
            </a:p>
          </p:txBody>
        </p:sp>
        <p:cxnSp>
          <p:nvCxnSpPr>
            <p:cNvPr id="2061" name="AutoShape 13"/>
            <p:cNvCxnSpPr>
              <a:cxnSpLocks noChangeShapeType="1"/>
            </p:cNvCxnSpPr>
            <p:nvPr/>
          </p:nvCxnSpPr>
          <p:spPr bwMode="auto">
            <a:xfrm>
              <a:off x="2670" y="3450"/>
              <a:ext cx="900" cy="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pSp>
        <p:nvGrpSpPr>
          <p:cNvPr id="3" name="Group 3"/>
          <p:cNvGrpSpPr>
            <a:grpSpLocks/>
          </p:cNvGrpSpPr>
          <p:nvPr/>
        </p:nvGrpSpPr>
        <p:grpSpPr bwMode="auto">
          <a:xfrm>
            <a:off x="2362200" y="2590800"/>
            <a:ext cx="3533775" cy="1809750"/>
            <a:chOff x="1965" y="2430"/>
            <a:chExt cx="5565" cy="1875"/>
          </a:xfrm>
        </p:grpSpPr>
        <p:sp>
          <p:nvSpPr>
            <p:cNvPr id="2052" name="Oval 4"/>
            <p:cNvSpPr>
              <a:spLocks noChangeArrowheads="1"/>
            </p:cNvSpPr>
            <p:nvPr/>
          </p:nvSpPr>
          <p:spPr bwMode="auto">
            <a:xfrm>
              <a:off x="1965" y="3165"/>
              <a:ext cx="705" cy="645"/>
            </a:xfrm>
            <a:prstGeom prst="ellipse">
              <a:avLst/>
            </a:prstGeom>
            <a:solidFill>
              <a:srgbClr val="FF000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800" b="0" i="0" u="none" strike="noStrike" cap="none" normalizeH="0" baseline="0" dirty="0" smtClean="0">
                  <a:ln>
                    <a:noFill/>
                  </a:ln>
                  <a:solidFill>
                    <a:schemeClr val="bg1"/>
                  </a:solidFill>
                  <a:effectLst/>
                  <a:latin typeface="Arial" pitchFamily="34" charset="0"/>
                </a:rPr>
                <a:t>1</a:t>
              </a:r>
            </a:p>
          </p:txBody>
        </p:sp>
        <p:sp>
          <p:nvSpPr>
            <p:cNvPr id="2053" name="Oval 5"/>
            <p:cNvSpPr>
              <a:spLocks noChangeArrowheads="1"/>
            </p:cNvSpPr>
            <p:nvPr/>
          </p:nvSpPr>
          <p:spPr bwMode="auto">
            <a:xfrm>
              <a:off x="3570" y="3165"/>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fontAlgn="base">
                <a:spcBef>
                  <a:spcPct val="0"/>
                </a:spcBef>
                <a:spcAft>
                  <a:spcPts val="1000"/>
                </a:spcAft>
              </a:pPr>
              <a:r>
                <a:rPr lang="en-US" dirty="0" smtClean="0">
                  <a:solidFill>
                    <a:schemeClr val="bg1"/>
                  </a:solidFill>
                  <a:latin typeface="Arial" pitchFamily="34" charset="0"/>
                </a:rPr>
                <a:t>5</a:t>
              </a:r>
            </a:p>
          </p:txBody>
        </p:sp>
        <p:cxnSp>
          <p:nvCxnSpPr>
            <p:cNvPr id="2054" name="AutoShape 6"/>
            <p:cNvCxnSpPr>
              <a:cxnSpLocks noChangeShapeType="1"/>
            </p:cNvCxnSpPr>
            <p:nvPr/>
          </p:nvCxnSpPr>
          <p:spPr bwMode="auto">
            <a:xfrm flipV="1">
              <a:off x="4275" y="2850"/>
              <a:ext cx="1080" cy="52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5" name="Oval 7"/>
            <p:cNvSpPr>
              <a:spLocks noChangeArrowheads="1"/>
            </p:cNvSpPr>
            <p:nvPr/>
          </p:nvSpPr>
          <p:spPr bwMode="auto">
            <a:xfrm>
              <a:off x="5355" y="2430"/>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3</a:t>
              </a:r>
            </a:p>
          </p:txBody>
        </p:sp>
        <p:cxnSp>
          <p:nvCxnSpPr>
            <p:cNvPr id="2056" name="AutoShape 8"/>
            <p:cNvCxnSpPr>
              <a:cxnSpLocks noChangeShapeType="1"/>
            </p:cNvCxnSpPr>
            <p:nvPr/>
          </p:nvCxnSpPr>
          <p:spPr bwMode="auto">
            <a:xfrm>
              <a:off x="4275" y="3585"/>
              <a:ext cx="1185" cy="39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7" name="Oval 9"/>
            <p:cNvSpPr>
              <a:spLocks noChangeArrowheads="1"/>
            </p:cNvSpPr>
            <p:nvPr/>
          </p:nvSpPr>
          <p:spPr bwMode="auto">
            <a:xfrm>
              <a:off x="5460" y="3660"/>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4</a:t>
              </a:r>
            </a:p>
          </p:txBody>
        </p:sp>
        <p:cxnSp>
          <p:nvCxnSpPr>
            <p:cNvPr id="2058" name="AutoShape 10"/>
            <p:cNvCxnSpPr>
              <a:cxnSpLocks noChangeShapeType="1"/>
            </p:cNvCxnSpPr>
            <p:nvPr/>
          </p:nvCxnSpPr>
          <p:spPr bwMode="auto">
            <a:xfrm>
              <a:off x="6060" y="2670"/>
              <a:ext cx="945" cy="49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cxnSp>
          <p:nvCxnSpPr>
            <p:cNvPr id="2059" name="AutoShape 11"/>
            <p:cNvCxnSpPr>
              <a:cxnSpLocks noChangeShapeType="1"/>
            </p:cNvCxnSpPr>
            <p:nvPr/>
          </p:nvCxnSpPr>
          <p:spPr bwMode="auto">
            <a:xfrm flipV="1">
              <a:off x="6165" y="3660"/>
              <a:ext cx="840" cy="31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60" name="Oval 12"/>
            <p:cNvSpPr>
              <a:spLocks noChangeArrowheads="1"/>
            </p:cNvSpPr>
            <p:nvPr/>
          </p:nvSpPr>
          <p:spPr bwMode="auto">
            <a:xfrm>
              <a:off x="6825" y="3075"/>
              <a:ext cx="705" cy="645"/>
            </a:xfrm>
            <a:prstGeom prst="ellipse">
              <a:avLst/>
            </a:prstGeom>
            <a:solidFill>
              <a:srgbClr val="FF000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2</a:t>
              </a:r>
            </a:p>
          </p:txBody>
        </p:sp>
        <p:cxnSp>
          <p:nvCxnSpPr>
            <p:cNvPr id="2061" name="AutoShape 13"/>
            <p:cNvCxnSpPr>
              <a:cxnSpLocks noChangeShapeType="1"/>
            </p:cNvCxnSpPr>
            <p:nvPr/>
          </p:nvCxnSpPr>
          <p:spPr bwMode="auto">
            <a:xfrm>
              <a:off x="2670" y="3450"/>
              <a:ext cx="900" cy="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gr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pSp>
        <p:nvGrpSpPr>
          <p:cNvPr id="3" name="Group 3"/>
          <p:cNvGrpSpPr>
            <a:grpSpLocks/>
          </p:cNvGrpSpPr>
          <p:nvPr/>
        </p:nvGrpSpPr>
        <p:grpSpPr bwMode="auto">
          <a:xfrm>
            <a:off x="2362200" y="2590800"/>
            <a:ext cx="3533775" cy="1809750"/>
            <a:chOff x="1965" y="2430"/>
            <a:chExt cx="5565" cy="1875"/>
          </a:xfrm>
        </p:grpSpPr>
        <p:sp>
          <p:nvSpPr>
            <p:cNvPr id="2052" name="Oval 4"/>
            <p:cNvSpPr>
              <a:spLocks noChangeArrowheads="1"/>
            </p:cNvSpPr>
            <p:nvPr/>
          </p:nvSpPr>
          <p:spPr bwMode="auto">
            <a:xfrm>
              <a:off x="1965" y="3165"/>
              <a:ext cx="705" cy="645"/>
            </a:xfrm>
            <a:prstGeom prst="ellipse">
              <a:avLst/>
            </a:prstGeom>
            <a:solidFill>
              <a:srgbClr val="FF000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800" b="0" i="0" u="none" strike="noStrike" cap="none" normalizeH="0" baseline="0" dirty="0" smtClean="0">
                  <a:ln>
                    <a:noFill/>
                  </a:ln>
                  <a:solidFill>
                    <a:schemeClr val="bg1"/>
                  </a:solidFill>
                  <a:effectLst/>
                  <a:latin typeface="Arial" pitchFamily="34" charset="0"/>
                </a:rPr>
                <a:t>1</a:t>
              </a:r>
            </a:p>
          </p:txBody>
        </p:sp>
        <p:sp>
          <p:nvSpPr>
            <p:cNvPr id="2053" name="Oval 5"/>
            <p:cNvSpPr>
              <a:spLocks noChangeArrowheads="1"/>
            </p:cNvSpPr>
            <p:nvPr/>
          </p:nvSpPr>
          <p:spPr bwMode="auto">
            <a:xfrm>
              <a:off x="3570" y="3165"/>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fontAlgn="base">
                <a:spcBef>
                  <a:spcPct val="0"/>
                </a:spcBef>
                <a:spcAft>
                  <a:spcPts val="1000"/>
                </a:spcAft>
              </a:pPr>
              <a:r>
                <a:rPr lang="en-US" dirty="0" smtClean="0">
                  <a:solidFill>
                    <a:schemeClr val="bg1"/>
                  </a:solidFill>
                  <a:latin typeface="Arial" pitchFamily="34" charset="0"/>
                </a:rPr>
                <a:t>5</a:t>
              </a:r>
            </a:p>
          </p:txBody>
        </p:sp>
        <p:cxnSp>
          <p:nvCxnSpPr>
            <p:cNvPr id="2054" name="AutoShape 6"/>
            <p:cNvCxnSpPr>
              <a:cxnSpLocks noChangeShapeType="1"/>
            </p:cNvCxnSpPr>
            <p:nvPr/>
          </p:nvCxnSpPr>
          <p:spPr bwMode="auto">
            <a:xfrm flipV="1">
              <a:off x="4275" y="2850"/>
              <a:ext cx="1080" cy="52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5" name="Oval 7"/>
            <p:cNvSpPr>
              <a:spLocks noChangeArrowheads="1"/>
            </p:cNvSpPr>
            <p:nvPr/>
          </p:nvSpPr>
          <p:spPr bwMode="auto">
            <a:xfrm>
              <a:off x="5355" y="2430"/>
              <a:ext cx="705" cy="645"/>
            </a:xfrm>
            <a:prstGeom prst="ellipse">
              <a:avLst/>
            </a:prstGeom>
            <a:solidFill>
              <a:srgbClr val="00B05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3</a:t>
              </a:r>
            </a:p>
          </p:txBody>
        </p:sp>
        <p:cxnSp>
          <p:nvCxnSpPr>
            <p:cNvPr id="2056" name="AutoShape 8"/>
            <p:cNvCxnSpPr>
              <a:cxnSpLocks noChangeShapeType="1"/>
            </p:cNvCxnSpPr>
            <p:nvPr/>
          </p:nvCxnSpPr>
          <p:spPr bwMode="auto">
            <a:xfrm>
              <a:off x="4275" y="3585"/>
              <a:ext cx="1185" cy="39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7" name="Oval 9"/>
            <p:cNvSpPr>
              <a:spLocks noChangeArrowheads="1"/>
            </p:cNvSpPr>
            <p:nvPr/>
          </p:nvSpPr>
          <p:spPr bwMode="auto">
            <a:xfrm>
              <a:off x="5460" y="3660"/>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4</a:t>
              </a:r>
            </a:p>
          </p:txBody>
        </p:sp>
        <p:cxnSp>
          <p:nvCxnSpPr>
            <p:cNvPr id="2058" name="AutoShape 10"/>
            <p:cNvCxnSpPr>
              <a:cxnSpLocks noChangeShapeType="1"/>
            </p:cNvCxnSpPr>
            <p:nvPr/>
          </p:nvCxnSpPr>
          <p:spPr bwMode="auto">
            <a:xfrm>
              <a:off x="6060" y="2670"/>
              <a:ext cx="945" cy="49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cxnSp>
          <p:nvCxnSpPr>
            <p:cNvPr id="2059" name="AutoShape 11"/>
            <p:cNvCxnSpPr>
              <a:cxnSpLocks noChangeShapeType="1"/>
            </p:cNvCxnSpPr>
            <p:nvPr/>
          </p:nvCxnSpPr>
          <p:spPr bwMode="auto">
            <a:xfrm flipV="1">
              <a:off x="6165" y="3660"/>
              <a:ext cx="840" cy="31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60" name="Oval 12"/>
            <p:cNvSpPr>
              <a:spLocks noChangeArrowheads="1"/>
            </p:cNvSpPr>
            <p:nvPr/>
          </p:nvSpPr>
          <p:spPr bwMode="auto">
            <a:xfrm>
              <a:off x="6825" y="3075"/>
              <a:ext cx="705" cy="645"/>
            </a:xfrm>
            <a:prstGeom prst="ellipse">
              <a:avLst/>
            </a:prstGeom>
            <a:solidFill>
              <a:srgbClr val="FF000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2</a:t>
              </a:r>
            </a:p>
          </p:txBody>
        </p:sp>
        <p:cxnSp>
          <p:nvCxnSpPr>
            <p:cNvPr id="2061" name="AutoShape 13"/>
            <p:cNvCxnSpPr>
              <a:cxnSpLocks noChangeShapeType="1"/>
            </p:cNvCxnSpPr>
            <p:nvPr/>
          </p:nvCxnSpPr>
          <p:spPr bwMode="auto">
            <a:xfrm>
              <a:off x="2670" y="3450"/>
              <a:ext cx="900" cy="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gr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pSp>
        <p:nvGrpSpPr>
          <p:cNvPr id="3" name="Group 3"/>
          <p:cNvGrpSpPr>
            <a:grpSpLocks/>
          </p:cNvGrpSpPr>
          <p:nvPr/>
        </p:nvGrpSpPr>
        <p:grpSpPr bwMode="auto">
          <a:xfrm>
            <a:off x="2362200" y="2590800"/>
            <a:ext cx="3533775" cy="1809750"/>
            <a:chOff x="1965" y="2430"/>
            <a:chExt cx="5565" cy="1875"/>
          </a:xfrm>
        </p:grpSpPr>
        <p:sp>
          <p:nvSpPr>
            <p:cNvPr id="2052" name="Oval 4"/>
            <p:cNvSpPr>
              <a:spLocks noChangeArrowheads="1"/>
            </p:cNvSpPr>
            <p:nvPr/>
          </p:nvSpPr>
          <p:spPr bwMode="auto">
            <a:xfrm>
              <a:off x="1965" y="3165"/>
              <a:ext cx="705" cy="645"/>
            </a:xfrm>
            <a:prstGeom prst="ellipse">
              <a:avLst/>
            </a:prstGeom>
            <a:solidFill>
              <a:srgbClr val="FF000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800" b="0" i="0" u="none" strike="noStrike" cap="none" normalizeH="0" baseline="0" dirty="0" smtClean="0">
                  <a:ln>
                    <a:noFill/>
                  </a:ln>
                  <a:solidFill>
                    <a:schemeClr val="bg1"/>
                  </a:solidFill>
                  <a:effectLst/>
                  <a:latin typeface="Arial" pitchFamily="34" charset="0"/>
                </a:rPr>
                <a:t>1</a:t>
              </a:r>
            </a:p>
          </p:txBody>
        </p:sp>
        <p:sp>
          <p:nvSpPr>
            <p:cNvPr id="2053" name="Oval 5"/>
            <p:cNvSpPr>
              <a:spLocks noChangeArrowheads="1"/>
            </p:cNvSpPr>
            <p:nvPr/>
          </p:nvSpPr>
          <p:spPr bwMode="auto">
            <a:xfrm>
              <a:off x="3570" y="3165"/>
              <a:ext cx="705" cy="645"/>
            </a:xfrm>
            <a:prstGeom prst="ellipse">
              <a:avLst/>
            </a:prstGeom>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fontAlgn="base">
                <a:spcBef>
                  <a:spcPct val="0"/>
                </a:spcBef>
                <a:spcAft>
                  <a:spcPts val="1000"/>
                </a:spcAft>
              </a:pPr>
              <a:r>
                <a:rPr lang="en-US" dirty="0" smtClean="0">
                  <a:solidFill>
                    <a:schemeClr val="bg1"/>
                  </a:solidFill>
                  <a:latin typeface="Arial" pitchFamily="34" charset="0"/>
                </a:rPr>
                <a:t>5</a:t>
              </a:r>
            </a:p>
          </p:txBody>
        </p:sp>
        <p:cxnSp>
          <p:nvCxnSpPr>
            <p:cNvPr id="2054" name="AutoShape 6"/>
            <p:cNvCxnSpPr>
              <a:cxnSpLocks noChangeShapeType="1"/>
            </p:cNvCxnSpPr>
            <p:nvPr/>
          </p:nvCxnSpPr>
          <p:spPr bwMode="auto">
            <a:xfrm flipV="1">
              <a:off x="4275" y="2850"/>
              <a:ext cx="1080" cy="52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5" name="Oval 7"/>
            <p:cNvSpPr>
              <a:spLocks noChangeArrowheads="1"/>
            </p:cNvSpPr>
            <p:nvPr/>
          </p:nvSpPr>
          <p:spPr bwMode="auto">
            <a:xfrm>
              <a:off x="5355" y="2430"/>
              <a:ext cx="705" cy="645"/>
            </a:xfrm>
            <a:prstGeom prst="ellipse">
              <a:avLst/>
            </a:prstGeom>
            <a:solidFill>
              <a:srgbClr val="00B05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3</a:t>
              </a:r>
            </a:p>
          </p:txBody>
        </p:sp>
        <p:cxnSp>
          <p:nvCxnSpPr>
            <p:cNvPr id="2056" name="AutoShape 8"/>
            <p:cNvCxnSpPr>
              <a:cxnSpLocks noChangeShapeType="1"/>
            </p:cNvCxnSpPr>
            <p:nvPr/>
          </p:nvCxnSpPr>
          <p:spPr bwMode="auto">
            <a:xfrm>
              <a:off x="4275" y="3585"/>
              <a:ext cx="1185" cy="39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7" name="Oval 9"/>
            <p:cNvSpPr>
              <a:spLocks noChangeArrowheads="1"/>
            </p:cNvSpPr>
            <p:nvPr/>
          </p:nvSpPr>
          <p:spPr bwMode="auto">
            <a:xfrm>
              <a:off x="5460" y="3660"/>
              <a:ext cx="705" cy="645"/>
            </a:xfrm>
            <a:prstGeom prst="ellipse">
              <a:avLst/>
            </a:prstGeom>
            <a:solidFill>
              <a:srgbClr val="00B05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4</a:t>
              </a:r>
            </a:p>
          </p:txBody>
        </p:sp>
        <p:cxnSp>
          <p:nvCxnSpPr>
            <p:cNvPr id="2058" name="AutoShape 10"/>
            <p:cNvCxnSpPr>
              <a:cxnSpLocks noChangeShapeType="1"/>
            </p:cNvCxnSpPr>
            <p:nvPr/>
          </p:nvCxnSpPr>
          <p:spPr bwMode="auto">
            <a:xfrm>
              <a:off x="6060" y="2670"/>
              <a:ext cx="945" cy="49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cxnSp>
          <p:nvCxnSpPr>
            <p:cNvPr id="2059" name="AutoShape 11"/>
            <p:cNvCxnSpPr>
              <a:cxnSpLocks noChangeShapeType="1"/>
            </p:cNvCxnSpPr>
            <p:nvPr/>
          </p:nvCxnSpPr>
          <p:spPr bwMode="auto">
            <a:xfrm flipV="1">
              <a:off x="6165" y="3660"/>
              <a:ext cx="840" cy="31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60" name="Oval 12"/>
            <p:cNvSpPr>
              <a:spLocks noChangeArrowheads="1"/>
            </p:cNvSpPr>
            <p:nvPr/>
          </p:nvSpPr>
          <p:spPr bwMode="auto">
            <a:xfrm>
              <a:off x="6825" y="3075"/>
              <a:ext cx="705" cy="645"/>
            </a:xfrm>
            <a:prstGeom prst="ellipse">
              <a:avLst/>
            </a:prstGeom>
            <a:solidFill>
              <a:srgbClr val="FF0000"/>
            </a:solidFill>
            <a:ln>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2</a:t>
              </a:r>
            </a:p>
          </p:txBody>
        </p:sp>
        <p:cxnSp>
          <p:nvCxnSpPr>
            <p:cNvPr id="2061" name="AutoShape 13"/>
            <p:cNvCxnSpPr>
              <a:cxnSpLocks noChangeShapeType="1"/>
            </p:cNvCxnSpPr>
            <p:nvPr/>
          </p:nvCxnSpPr>
          <p:spPr bwMode="auto">
            <a:xfrm>
              <a:off x="2670" y="3450"/>
              <a:ext cx="900" cy="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gr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pSp>
        <p:nvGrpSpPr>
          <p:cNvPr id="3" name="Group 3"/>
          <p:cNvGrpSpPr>
            <a:grpSpLocks/>
          </p:cNvGrpSpPr>
          <p:nvPr/>
        </p:nvGrpSpPr>
        <p:grpSpPr bwMode="auto">
          <a:xfrm>
            <a:off x="2362200" y="2590800"/>
            <a:ext cx="3533775" cy="1809750"/>
            <a:chOff x="1965" y="2430"/>
            <a:chExt cx="5565" cy="1875"/>
          </a:xfrm>
        </p:grpSpPr>
        <p:sp>
          <p:nvSpPr>
            <p:cNvPr id="2052" name="Oval 4"/>
            <p:cNvSpPr>
              <a:spLocks noChangeArrowheads="1"/>
            </p:cNvSpPr>
            <p:nvPr/>
          </p:nvSpPr>
          <p:spPr bwMode="auto">
            <a:xfrm>
              <a:off x="1965" y="3165"/>
              <a:ext cx="705" cy="645"/>
            </a:xfrm>
            <a:prstGeom prst="ellipse">
              <a:avLst/>
            </a:prstGeom>
            <a:solidFill>
              <a:srgbClr val="C0000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800" b="0" i="0" u="none" strike="noStrike" cap="none" normalizeH="0" baseline="0" dirty="0" smtClean="0">
                  <a:ln>
                    <a:noFill/>
                  </a:ln>
                  <a:solidFill>
                    <a:schemeClr val="bg1"/>
                  </a:solidFill>
                  <a:effectLst/>
                  <a:latin typeface="Arial" pitchFamily="34" charset="0"/>
                </a:rPr>
                <a:t>1</a:t>
              </a:r>
            </a:p>
          </p:txBody>
        </p:sp>
        <p:sp>
          <p:nvSpPr>
            <p:cNvPr id="2053" name="Oval 5"/>
            <p:cNvSpPr>
              <a:spLocks noChangeArrowheads="1"/>
            </p:cNvSpPr>
            <p:nvPr/>
          </p:nvSpPr>
          <p:spPr bwMode="auto">
            <a:xfrm>
              <a:off x="3570" y="3165"/>
              <a:ext cx="705" cy="645"/>
            </a:xfrm>
            <a:prstGeom prst="ellipse">
              <a:avLst/>
            </a:prstGeom>
            <a:solidFill>
              <a:srgbClr val="FFFF0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fontAlgn="base">
                <a:spcBef>
                  <a:spcPct val="0"/>
                </a:spcBef>
                <a:spcAft>
                  <a:spcPts val="1000"/>
                </a:spcAft>
              </a:pPr>
              <a:r>
                <a:rPr lang="en-US" dirty="0" smtClean="0">
                  <a:solidFill>
                    <a:schemeClr val="bg1"/>
                  </a:solidFill>
                  <a:latin typeface="Arial" pitchFamily="34" charset="0"/>
                </a:rPr>
                <a:t>5</a:t>
              </a:r>
            </a:p>
          </p:txBody>
        </p:sp>
        <p:cxnSp>
          <p:nvCxnSpPr>
            <p:cNvPr id="2054" name="AutoShape 6"/>
            <p:cNvCxnSpPr>
              <a:cxnSpLocks noChangeShapeType="1"/>
            </p:cNvCxnSpPr>
            <p:nvPr/>
          </p:nvCxnSpPr>
          <p:spPr bwMode="auto">
            <a:xfrm flipV="1">
              <a:off x="4275" y="2850"/>
              <a:ext cx="1080" cy="52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5" name="Oval 7"/>
            <p:cNvSpPr>
              <a:spLocks noChangeArrowheads="1"/>
            </p:cNvSpPr>
            <p:nvPr/>
          </p:nvSpPr>
          <p:spPr bwMode="auto">
            <a:xfrm>
              <a:off x="5355" y="2430"/>
              <a:ext cx="705" cy="645"/>
            </a:xfrm>
            <a:prstGeom prst="ellipse">
              <a:avLst/>
            </a:prstGeom>
            <a:solidFill>
              <a:srgbClr val="00B05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3</a:t>
              </a:r>
            </a:p>
          </p:txBody>
        </p:sp>
        <p:cxnSp>
          <p:nvCxnSpPr>
            <p:cNvPr id="2056" name="AutoShape 8"/>
            <p:cNvCxnSpPr>
              <a:cxnSpLocks noChangeShapeType="1"/>
            </p:cNvCxnSpPr>
            <p:nvPr/>
          </p:nvCxnSpPr>
          <p:spPr bwMode="auto">
            <a:xfrm>
              <a:off x="4275" y="3585"/>
              <a:ext cx="1185" cy="39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7" name="Oval 9"/>
            <p:cNvSpPr>
              <a:spLocks noChangeArrowheads="1"/>
            </p:cNvSpPr>
            <p:nvPr/>
          </p:nvSpPr>
          <p:spPr bwMode="auto">
            <a:xfrm>
              <a:off x="5460" y="3660"/>
              <a:ext cx="705" cy="645"/>
            </a:xfrm>
            <a:prstGeom prst="ellipse">
              <a:avLst/>
            </a:prstGeom>
            <a:solidFill>
              <a:srgbClr val="00B05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4</a:t>
              </a:r>
            </a:p>
          </p:txBody>
        </p:sp>
        <p:cxnSp>
          <p:nvCxnSpPr>
            <p:cNvPr id="2058" name="AutoShape 10"/>
            <p:cNvCxnSpPr>
              <a:cxnSpLocks noChangeShapeType="1"/>
            </p:cNvCxnSpPr>
            <p:nvPr/>
          </p:nvCxnSpPr>
          <p:spPr bwMode="auto">
            <a:xfrm>
              <a:off x="6060" y="2670"/>
              <a:ext cx="945" cy="49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cxnSp>
          <p:nvCxnSpPr>
            <p:cNvPr id="2059" name="AutoShape 11"/>
            <p:cNvCxnSpPr>
              <a:cxnSpLocks noChangeShapeType="1"/>
            </p:cNvCxnSpPr>
            <p:nvPr/>
          </p:nvCxnSpPr>
          <p:spPr bwMode="auto">
            <a:xfrm flipV="1">
              <a:off x="6165" y="3660"/>
              <a:ext cx="840" cy="31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60" name="Oval 12"/>
            <p:cNvSpPr>
              <a:spLocks noChangeArrowheads="1"/>
            </p:cNvSpPr>
            <p:nvPr/>
          </p:nvSpPr>
          <p:spPr bwMode="auto">
            <a:xfrm>
              <a:off x="6825" y="3075"/>
              <a:ext cx="705" cy="645"/>
            </a:xfrm>
            <a:prstGeom prst="ellipse">
              <a:avLst/>
            </a:prstGeom>
            <a:solidFill>
              <a:srgbClr val="C0000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2</a:t>
              </a:r>
            </a:p>
          </p:txBody>
        </p:sp>
        <p:cxnSp>
          <p:nvCxnSpPr>
            <p:cNvPr id="2061" name="AutoShape 13"/>
            <p:cNvCxnSpPr>
              <a:cxnSpLocks noChangeShapeType="1"/>
            </p:cNvCxnSpPr>
            <p:nvPr/>
          </p:nvCxnSpPr>
          <p:spPr bwMode="auto">
            <a:xfrm>
              <a:off x="2670" y="3450"/>
              <a:ext cx="900" cy="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gr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pSp>
        <p:nvGrpSpPr>
          <p:cNvPr id="3" name="Group 3"/>
          <p:cNvGrpSpPr>
            <a:grpSpLocks/>
          </p:cNvGrpSpPr>
          <p:nvPr/>
        </p:nvGrpSpPr>
        <p:grpSpPr bwMode="auto">
          <a:xfrm>
            <a:off x="2362200" y="2590800"/>
            <a:ext cx="3533775" cy="1809750"/>
            <a:chOff x="1965" y="2430"/>
            <a:chExt cx="5565" cy="1875"/>
          </a:xfrm>
        </p:grpSpPr>
        <p:sp>
          <p:nvSpPr>
            <p:cNvPr id="2052" name="Oval 4"/>
            <p:cNvSpPr>
              <a:spLocks noChangeArrowheads="1"/>
            </p:cNvSpPr>
            <p:nvPr/>
          </p:nvSpPr>
          <p:spPr bwMode="auto">
            <a:xfrm>
              <a:off x="1965" y="3165"/>
              <a:ext cx="705" cy="645"/>
            </a:xfrm>
            <a:prstGeom prst="ellipse">
              <a:avLst/>
            </a:prstGeom>
            <a:solidFill>
              <a:srgbClr val="C0000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marL="0" marR="0" lvl="0" indent="0" algn="l" defTabSz="914400" rtl="0" eaLnBrk="1" fontAlgn="base" latinLnBrk="0" hangingPunct="1">
                <a:lnSpc>
                  <a:spcPct val="100000"/>
                </a:lnSpc>
                <a:spcBef>
                  <a:spcPct val="0"/>
                </a:spcBef>
                <a:spcAft>
                  <a:spcPts val="1000"/>
                </a:spcAft>
                <a:buClrTx/>
                <a:buSzTx/>
                <a:buFontTx/>
                <a:buNone/>
                <a:tabLst/>
              </a:pPr>
              <a:r>
                <a:rPr kumimoji="0" lang="en-US" sz="1800" b="0" i="0" u="none" strike="noStrike" cap="none" normalizeH="0" baseline="0" dirty="0" smtClean="0">
                  <a:ln>
                    <a:noFill/>
                  </a:ln>
                  <a:solidFill>
                    <a:schemeClr val="bg1"/>
                  </a:solidFill>
                  <a:effectLst/>
                  <a:latin typeface="Arial" pitchFamily="34" charset="0"/>
                </a:rPr>
                <a:t>1</a:t>
              </a:r>
            </a:p>
          </p:txBody>
        </p:sp>
        <p:sp>
          <p:nvSpPr>
            <p:cNvPr id="2053" name="Oval 5"/>
            <p:cNvSpPr>
              <a:spLocks noChangeArrowheads="1"/>
            </p:cNvSpPr>
            <p:nvPr/>
          </p:nvSpPr>
          <p:spPr bwMode="auto">
            <a:xfrm>
              <a:off x="3570" y="3165"/>
              <a:ext cx="705" cy="645"/>
            </a:xfrm>
            <a:prstGeom prst="ellipse">
              <a:avLst/>
            </a:prstGeom>
            <a:solidFill>
              <a:srgbClr val="00B05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fontAlgn="base">
                <a:spcBef>
                  <a:spcPct val="0"/>
                </a:spcBef>
                <a:spcAft>
                  <a:spcPts val="1000"/>
                </a:spcAft>
              </a:pPr>
              <a:r>
                <a:rPr lang="en-US" dirty="0" smtClean="0">
                  <a:solidFill>
                    <a:schemeClr val="bg1"/>
                  </a:solidFill>
                  <a:latin typeface="Arial" pitchFamily="34" charset="0"/>
                </a:rPr>
                <a:t>5</a:t>
              </a:r>
            </a:p>
          </p:txBody>
        </p:sp>
        <p:cxnSp>
          <p:nvCxnSpPr>
            <p:cNvPr id="2054" name="AutoShape 6"/>
            <p:cNvCxnSpPr>
              <a:cxnSpLocks noChangeShapeType="1"/>
            </p:cNvCxnSpPr>
            <p:nvPr/>
          </p:nvCxnSpPr>
          <p:spPr bwMode="auto">
            <a:xfrm flipV="1">
              <a:off x="4275" y="2850"/>
              <a:ext cx="1080" cy="52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5" name="Oval 7"/>
            <p:cNvSpPr>
              <a:spLocks noChangeArrowheads="1"/>
            </p:cNvSpPr>
            <p:nvPr/>
          </p:nvSpPr>
          <p:spPr bwMode="auto">
            <a:xfrm>
              <a:off x="5355" y="2430"/>
              <a:ext cx="705" cy="645"/>
            </a:xfrm>
            <a:prstGeom prst="ellipse">
              <a:avLst/>
            </a:prstGeom>
            <a:solidFill>
              <a:srgbClr val="FF000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3</a:t>
              </a:r>
            </a:p>
          </p:txBody>
        </p:sp>
        <p:cxnSp>
          <p:nvCxnSpPr>
            <p:cNvPr id="2056" name="AutoShape 8"/>
            <p:cNvCxnSpPr>
              <a:cxnSpLocks noChangeShapeType="1"/>
            </p:cNvCxnSpPr>
            <p:nvPr/>
          </p:nvCxnSpPr>
          <p:spPr bwMode="auto">
            <a:xfrm>
              <a:off x="4275" y="3585"/>
              <a:ext cx="1185" cy="39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57" name="Oval 9"/>
            <p:cNvSpPr>
              <a:spLocks noChangeArrowheads="1"/>
            </p:cNvSpPr>
            <p:nvPr/>
          </p:nvSpPr>
          <p:spPr bwMode="auto">
            <a:xfrm>
              <a:off x="5460" y="3660"/>
              <a:ext cx="705" cy="645"/>
            </a:xfrm>
            <a:prstGeom prst="ellipse">
              <a:avLst/>
            </a:prstGeom>
            <a:solidFill>
              <a:srgbClr val="FF000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4</a:t>
              </a:r>
            </a:p>
          </p:txBody>
        </p:sp>
        <p:cxnSp>
          <p:nvCxnSpPr>
            <p:cNvPr id="2058" name="AutoShape 10"/>
            <p:cNvCxnSpPr>
              <a:cxnSpLocks noChangeShapeType="1"/>
            </p:cNvCxnSpPr>
            <p:nvPr/>
          </p:nvCxnSpPr>
          <p:spPr bwMode="auto">
            <a:xfrm>
              <a:off x="6060" y="2670"/>
              <a:ext cx="945" cy="49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cxnSp>
          <p:nvCxnSpPr>
            <p:cNvPr id="2059" name="AutoShape 11"/>
            <p:cNvCxnSpPr>
              <a:cxnSpLocks noChangeShapeType="1"/>
            </p:cNvCxnSpPr>
            <p:nvPr/>
          </p:nvCxnSpPr>
          <p:spPr bwMode="auto">
            <a:xfrm flipV="1">
              <a:off x="6165" y="3660"/>
              <a:ext cx="840" cy="315"/>
            </a:xfrm>
            <a:prstGeom prst="straightConnector1">
              <a:avLst/>
            </a:prstGeom>
            <a:ln>
              <a:headEnd/>
              <a:tailEnd/>
            </a:ln>
          </p:spPr>
          <p:style>
            <a:lnRef idx="2">
              <a:schemeClr val="dk1"/>
            </a:lnRef>
            <a:fillRef idx="1">
              <a:schemeClr val="lt1"/>
            </a:fillRef>
            <a:effectRef idx="0">
              <a:schemeClr val="dk1"/>
            </a:effectRef>
            <a:fontRef idx="minor">
              <a:schemeClr val="dk1"/>
            </a:fontRef>
          </p:style>
        </p:cxnSp>
        <p:sp>
          <p:nvSpPr>
            <p:cNvPr id="2060" name="Oval 12"/>
            <p:cNvSpPr>
              <a:spLocks noChangeArrowheads="1"/>
            </p:cNvSpPr>
            <p:nvPr/>
          </p:nvSpPr>
          <p:spPr bwMode="auto">
            <a:xfrm>
              <a:off x="6825" y="3075"/>
              <a:ext cx="705" cy="645"/>
            </a:xfrm>
            <a:prstGeom prst="ellipse">
              <a:avLst/>
            </a:prstGeom>
            <a:solidFill>
              <a:srgbClr val="00B050"/>
            </a:solidFill>
            <a:ln>
              <a:headEnd/>
              <a:tailEnd/>
            </a:ln>
          </p:spPr>
          <p:style>
            <a:lnRef idx="2">
              <a:schemeClr val="accent2"/>
            </a:lnRef>
            <a:fillRef idx="1">
              <a:schemeClr val="lt1"/>
            </a:fillRef>
            <a:effectRef idx="0">
              <a:schemeClr val="accent2"/>
            </a:effectRef>
            <a:fontRef idx="minor">
              <a:schemeClr val="dk1"/>
            </a:fontRef>
          </p:style>
          <p:txBody>
            <a:bodyPr vert="horz" wrap="square" lIns="91440" tIns="45720" rIns="91440" bIns="45720" numCol="1" anchor="t" anchorCtr="0" compatLnSpc="1">
              <a:prstTxWarp prst="textNoShape">
                <a:avLst/>
              </a:prstTxWarp>
            </a:bodyPr>
            <a:lstStyle/>
            <a:p>
              <a:pPr marR="0" lvl="0" indent="0" fontAlgn="base">
                <a:lnSpc>
                  <a:spcPct val="100000"/>
                </a:lnSpc>
                <a:spcBef>
                  <a:spcPct val="0"/>
                </a:spcBef>
                <a:spcAft>
                  <a:spcPts val="1000"/>
                </a:spcAft>
                <a:buClrTx/>
                <a:buSzTx/>
                <a:buFontTx/>
                <a:buNone/>
                <a:tabLst/>
              </a:pPr>
              <a:r>
                <a:rPr lang="en-US" dirty="0" smtClean="0">
                  <a:solidFill>
                    <a:schemeClr val="bg1"/>
                  </a:solidFill>
                  <a:latin typeface="Arial" pitchFamily="34" charset="0"/>
                </a:rPr>
                <a:t>2</a:t>
              </a:r>
            </a:p>
          </p:txBody>
        </p:sp>
        <p:cxnSp>
          <p:nvCxnSpPr>
            <p:cNvPr id="2061" name="AutoShape 13"/>
            <p:cNvCxnSpPr>
              <a:cxnSpLocks noChangeShapeType="1"/>
            </p:cNvCxnSpPr>
            <p:nvPr/>
          </p:nvCxnSpPr>
          <p:spPr bwMode="auto">
            <a:xfrm>
              <a:off x="2670" y="3450"/>
              <a:ext cx="900" cy="0"/>
            </a:xfrm>
            <a:prstGeom prst="straightConnector1">
              <a:avLst/>
            </a:prstGeom>
            <a:ln>
              <a:headEnd/>
              <a:tailEnd/>
            </a:ln>
          </p:spPr>
          <p:style>
            <a:lnRef idx="2">
              <a:schemeClr val="dk1"/>
            </a:lnRef>
            <a:fillRef idx="1">
              <a:schemeClr val="lt1"/>
            </a:fillRef>
            <a:effectRef idx="0">
              <a:schemeClr val="dk1"/>
            </a:effectRef>
            <a:fontRef idx="minor">
              <a:schemeClr val="dk1"/>
            </a:fontRef>
          </p:style>
        </p:cxnSp>
      </p:gr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3" name="Table 2"/>
          <p:cNvGraphicFramePr>
            <a:graphicFrameLocks noGrp="1"/>
          </p:cNvGraphicFramePr>
          <p:nvPr/>
        </p:nvGraphicFramePr>
        <p:xfrm>
          <a:off x="2133600" y="2286000"/>
          <a:ext cx="4953000" cy="1981200"/>
        </p:xfrm>
        <a:graphic>
          <a:graphicData uri="http://schemas.openxmlformats.org/drawingml/2006/table">
            <a:tbl>
              <a:tblPr>
                <a:tableStyleId>{284E427A-3D55-4303-BF80-6455036E1DE7}</a:tableStyleId>
              </a:tblPr>
              <a:tblGrid>
                <a:gridCol w="982414"/>
                <a:gridCol w="2353698"/>
                <a:gridCol w="1616888"/>
              </a:tblGrid>
              <a:tr h="396240">
                <a:tc>
                  <a:txBody>
                    <a:bodyPr/>
                    <a:lstStyle/>
                    <a:p>
                      <a:pPr algn="l" fontAlgn="b"/>
                      <a:r>
                        <a:rPr lang="en-US" sz="1100" u="none" strike="noStrike" dirty="0"/>
                        <a:t>color</a:t>
                      </a:r>
                      <a:endParaRPr lang="en-US" sz="1100" b="0" i="0" u="none" strike="noStrike" dirty="0">
                        <a:solidFill>
                          <a:srgbClr val="000000"/>
                        </a:solidFill>
                        <a:latin typeface="Calibri"/>
                      </a:endParaRPr>
                    </a:p>
                  </a:txBody>
                  <a:tcPr marL="9525" marR="9525" marT="9525" marB="0" anchor="b"/>
                </a:tc>
                <a:tc>
                  <a:txBody>
                    <a:bodyPr/>
                    <a:lstStyle/>
                    <a:p>
                      <a:pPr algn="l" fontAlgn="b"/>
                      <a:r>
                        <a:rPr lang="en-US" sz="1100" u="none" strike="noStrike"/>
                        <a:t>turns</a:t>
                      </a:r>
                      <a:endParaRPr lang="en-US" sz="1100" b="0" i="0" u="none" strike="noStrike">
                        <a:solidFill>
                          <a:srgbClr val="000000"/>
                        </a:solidFill>
                        <a:latin typeface="Calibri"/>
                      </a:endParaRPr>
                    </a:p>
                  </a:txBody>
                  <a:tcPr marL="9525" marR="9525" marT="9525" marB="0" anchor="b"/>
                </a:tc>
                <a:tc>
                  <a:txBody>
                    <a:bodyPr/>
                    <a:lstStyle/>
                    <a:p>
                      <a:pPr algn="l" fontAlgn="b"/>
                      <a:r>
                        <a:rPr lang="en-US" sz="1100" u="none" strike="noStrike"/>
                        <a:t>extras</a:t>
                      </a:r>
                      <a:endParaRPr lang="en-US" sz="1100" b="0" i="0" u="none" strike="noStrike">
                        <a:solidFill>
                          <a:srgbClr val="000000"/>
                        </a:solidFill>
                        <a:latin typeface="Calibri"/>
                      </a:endParaRPr>
                    </a:p>
                  </a:txBody>
                  <a:tcPr marL="9525" marR="9525" marT="9525" marB="0" anchor="b"/>
                </a:tc>
              </a:tr>
              <a:tr h="396240">
                <a:tc>
                  <a:txBody>
                    <a:bodyPr/>
                    <a:lstStyle/>
                    <a:p>
                      <a:pPr algn="l" fontAlgn="b"/>
                      <a:r>
                        <a:rPr lang="en-US" sz="1100" u="none" strike="noStrike"/>
                        <a:t>blue</a:t>
                      </a:r>
                      <a:endParaRPr lang="en-US" sz="1100" b="0" i="0" u="none" strike="noStrike">
                        <a:solidFill>
                          <a:srgbClr val="000000"/>
                        </a:solidFill>
                        <a:latin typeface="Calibri"/>
                      </a:endParaRPr>
                    </a:p>
                  </a:txBody>
                  <a:tcPr marL="9525" marR="9525" marT="9525" marB="0" anchor="b"/>
                </a:tc>
                <a:tc>
                  <a:txBody>
                    <a:bodyPr/>
                    <a:lstStyle/>
                    <a:p>
                      <a:pPr algn="l" fontAlgn="b"/>
                      <a:r>
                        <a:rPr lang="en-US" sz="1100" u="none" strike="noStrike"/>
                        <a:t>AB,AC,AD,BA,DC,ED</a:t>
                      </a:r>
                      <a:endParaRPr lang="en-US" sz="1100" b="0" i="0" u="none" strike="noStrike">
                        <a:solidFill>
                          <a:srgbClr val="000000"/>
                        </a:solidFill>
                        <a:latin typeface="Calibri"/>
                      </a:endParaRPr>
                    </a:p>
                  </a:txBody>
                  <a:tcPr marL="9525" marR="9525" marT="9525" marB="0" anchor="b"/>
                </a:tc>
                <a:tc>
                  <a:txBody>
                    <a:bodyPr/>
                    <a:lstStyle/>
                    <a:p>
                      <a:pPr algn="l" fontAlgn="b"/>
                      <a:r>
                        <a:rPr lang="en-US" sz="1100" u="none" strike="noStrike"/>
                        <a:t>__</a:t>
                      </a:r>
                      <a:endParaRPr lang="en-US" sz="1100" b="0" i="0" u="none" strike="noStrike">
                        <a:solidFill>
                          <a:srgbClr val="000000"/>
                        </a:solidFill>
                        <a:latin typeface="Calibri"/>
                      </a:endParaRPr>
                    </a:p>
                  </a:txBody>
                  <a:tcPr marL="9525" marR="9525" marT="9525" marB="0" anchor="b"/>
                </a:tc>
              </a:tr>
              <a:tr h="396240">
                <a:tc>
                  <a:txBody>
                    <a:bodyPr/>
                    <a:lstStyle/>
                    <a:p>
                      <a:pPr algn="l" fontAlgn="b"/>
                      <a:r>
                        <a:rPr lang="en-US" sz="1100" u="none" strike="noStrike"/>
                        <a:t>red</a:t>
                      </a:r>
                      <a:endParaRPr lang="en-US" sz="1100" b="0" i="0" u="none" strike="noStrike">
                        <a:solidFill>
                          <a:srgbClr val="000000"/>
                        </a:solidFill>
                        <a:latin typeface="Calibri"/>
                      </a:endParaRPr>
                    </a:p>
                  </a:txBody>
                  <a:tcPr marL="9525" marR="9525" marT="9525" marB="0" anchor="b"/>
                </a:tc>
                <a:tc>
                  <a:txBody>
                    <a:bodyPr/>
                    <a:lstStyle/>
                    <a:p>
                      <a:pPr algn="l" fontAlgn="b"/>
                      <a:r>
                        <a:rPr lang="en-US" sz="1100" u="none" strike="noStrike" dirty="0"/>
                        <a:t>BC,BD,EA</a:t>
                      </a:r>
                      <a:endParaRPr lang="en-US" sz="1100" b="0" i="0" u="none" strike="noStrike" dirty="0">
                        <a:solidFill>
                          <a:srgbClr val="000000"/>
                        </a:solidFill>
                        <a:latin typeface="Calibri"/>
                      </a:endParaRPr>
                    </a:p>
                  </a:txBody>
                  <a:tcPr marL="9525" marR="9525" marT="9525" marB="0" anchor="b"/>
                </a:tc>
                <a:tc>
                  <a:txBody>
                    <a:bodyPr/>
                    <a:lstStyle/>
                    <a:p>
                      <a:pPr algn="l" fontAlgn="b"/>
                      <a:r>
                        <a:rPr lang="en-US" sz="1100" u="none" strike="noStrike"/>
                        <a:t>BA,DC,ED</a:t>
                      </a:r>
                      <a:endParaRPr lang="en-US" sz="1100" b="0" i="0" u="none" strike="noStrike">
                        <a:solidFill>
                          <a:srgbClr val="000000"/>
                        </a:solidFill>
                        <a:latin typeface="Calibri"/>
                      </a:endParaRPr>
                    </a:p>
                  </a:txBody>
                  <a:tcPr marL="9525" marR="9525" marT="9525" marB="0" anchor="b"/>
                </a:tc>
              </a:tr>
              <a:tr h="396240">
                <a:tc>
                  <a:txBody>
                    <a:bodyPr/>
                    <a:lstStyle/>
                    <a:p>
                      <a:pPr algn="l" fontAlgn="b"/>
                      <a:r>
                        <a:rPr lang="en-US" sz="1100" u="none" strike="noStrike"/>
                        <a:t>green</a:t>
                      </a:r>
                      <a:endParaRPr lang="en-US" sz="1100" b="0" i="0" u="none" strike="noStrike">
                        <a:solidFill>
                          <a:srgbClr val="000000"/>
                        </a:solidFill>
                        <a:latin typeface="Calibri"/>
                      </a:endParaRPr>
                    </a:p>
                  </a:txBody>
                  <a:tcPr marL="9525" marR="9525" marT="9525" marB="0" anchor="b"/>
                </a:tc>
                <a:tc>
                  <a:txBody>
                    <a:bodyPr/>
                    <a:lstStyle/>
                    <a:p>
                      <a:pPr algn="l" fontAlgn="b"/>
                      <a:r>
                        <a:rPr lang="en-US" sz="1100" u="none" strike="noStrike"/>
                        <a:t>DA,DB</a:t>
                      </a:r>
                      <a:endParaRPr lang="en-US" sz="1100" b="0" i="0" u="none" strike="noStrike">
                        <a:solidFill>
                          <a:srgbClr val="000000"/>
                        </a:solidFill>
                        <a:latin typeface="Calibri"/>
                      </a:endParaRPr>
                    </a:p>
                  </a:txBody>
                  <a:tcPr marL="9525" marR="9525" marT="9525" marB="0" anchor="b"/>
                </a:tc>
                <a:tc>
                  <a:txBody>
                    <a:bodyPr/>
                    <a:lstStyle/>
                    <a:p>
                      <a:pPr algn="l" fontAlgn="b"/>
                      <a:r>
                        <a:rPr lang="en-US" sz="1100" u="none" strike="noStrike"/>
                        <a:t>AD,BA,DC,ED</a:t>
                      </a:r>
                      <a:endParaRPr lang="en-US" sz="1100" b="0" i="0" u="none" strike="noStrike">
                        <a:solidFill>
                          <a:srgbClr val="000000"/>
                        </a:solidFill>
                        <a:latin typeface="Calibri"/>
                      </a:endParaRPr>
                    </a:p>
                  </a:txBody>
                  <a:tcPr marL="9525" marR="9525" marT="9525" marB="0" anchor="b"/>
                </a:tc>
              </a:tr>
              <a:tr h="396240">
                <a:tc>
                  <a:txBody>
                    <a:bodyPr/>
                    <a:lstStyle/>
                    <a:p>
                      <a:pPr algn="l" fontAlgn="b"/>
                      <a:r>
                        <a:rPr lang="en-US" sz="1100" u="none" strike="noStrike"/>
                        <a:t>yellow</a:t>
                      </a:r>
                      <a:endParaRPr lang="en-US" sz="1100" b="0" i="0" u="none" strike="noStrike">
                        <a:solidFill>
                          <a:srgbClr val="000000"/>
                        </a:solidFill>
                        <a:latin typeface="Calibri"/>
                      </a:endParaRPr>
                    </a:p>
                  </a:txBody>
                  <a:tcPr marL="9525" marR="9525" marT="9525" marB="0" anchor="b"/>
                </a:tc>
                <a:tc>
                  <a:txBody>
                    <a:bodyPr/>
                    <a:lstStyle/>
                    <a:p>
                      <a:pPr algn="l" fontAlgn="b"/>
                      <a:r>
                        <a:rPr lang="en-US" sz="1100" u="none" strike="noStrike"/>
                        <a:t>EB,EC</a:t>
                      </a:r>
                      <a:endParaRPr lang="en-US" sz="1100" b="0" i="0" u="none" strike="noStrike">
                        <a:solidFill>
                          <a:srgbClr val="000000"/>
                        </a:solidFill>
                        <a:latin typeface="Calibri"/>
                      </a:endParaRPr>
                    </a:p>
                  </a:txBody>
                  <a:tcPr marL="9525" marR="9525" marT="9525" marB="0" anchor="b"/>
                </a:tc>
                <a:tc>
                  <a:txBody>
                    <a:bodyPr/>
                    <a:lstStyle/>
                    <a:p>
                      <a:pPr algn="l" fontAlgn="b"/>
                      <a:r>
                        <a:rPr lang="en-US" sz="1100" u="none" strike="noStrike" dirty="0"/>
                        <a:t>BA,DC,EA,ED</a:t>
                      </a:r>
                      <a:endParaRPr lang="en-US" sz="1100" b="0" i="0" u="none" strike="noStrike" dirty="0">
                        <a:solidFill>
                          <a:srgbClr val="000000"/>
                        </a:solidFill>
                        <a:latin typeface="Calibri"/>
                      </a:endParaRPr>
                    </a:p>
                  </a:txBody>
                  <a:tcPr marL="9525" marR="9525" marT="9525" marB="0" anchor="b"/>
                </a:tc>
              </a:tr>
            </a:tbl>
          </a:graphicData>
        </a:graphic>
      </p:graphicFrame>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Steps in writing a computer program</a:t>
            </a:r>
            <a:endParaRPr lang="en-US" dirty="0"/>
          </a:p>
        </p:txBody>
      </p:sp>
      <p:sp>
        <p:nvSpPr>
          <p:cNvPr id="3" name="Content Placeholder 2"/>
          <p:cNvSpPr>
            <a:spLocks noGrp="1"/>
          </p:cNvSpPr>
          <p:nvPr>
            <p:ph idx="1"/>
          </p:nvPr>
        </p:nvSpPr>
        <p:spPr/>
        <p:txBody>
          <a:bodyPr/>
          <a:lstStyle/>
          <a:p>
            <a:r>
              <a:rPr lang="en-US" dirty="0" smtClean="0"/>
              <a:t>problem formulation and specification</a:t>
            </a:r>
          </a:p>
          <a:p>
            <a:r>
              <a:rPr lang="en-US" dirty="0" smtClean="0"/>
              <a:t>design of the solution</a:t>
            </a:r>
          </a:p>
          <a:p>
            <a:r>
              <a:rPr lang="en-US" dirty="0" smtClean="0"/>
              <a:t>implementation</a:t>
            </a:r>
          </a:p>
          <a:p>
            <a:r>
              <a:rPr lang="en-US" dirty="0" smtClean="0"/>
              <a:t>testing and documentation</a:t>
            </a:r>
          </a:p>
          <a:p>
            <a:r>
              <a:rPr lang="en-US" dirty="0" smtClean="0"/>
              <a:t>evaluation of the solution</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a:t>
            </a:r>
            <a:endParaRPr lang="en-US" dirty="0"/>
          </a:p>
        </p:txBody>
      </p:sp>
      <p:sp>
        <p:nvSpPr>
          <p:cNvPr id="3" name="Content Placeholder 2"/>
          <p:cNvSpPr>
            <a:spLocks noGrp="1"/>
          </p:cNvSpPr>
          <p:nvPr>
            <p:ph idx="1"/>
          </p:nvPr>
        </p:nvSpPr>
        <p:spPr/>
        <p:txBody>
          <a:bodyPr/>
          <a:lstStyle/>
          <a:p>
            <a:r>
              <a:rPr lang="en-US" dirty="0" smtClean="0"/>
              <a:t>In graph theory, a </a:t>
            </a:r>
            <a:r>
              <a:rPr lang="en-US" i="1" dirty="0" smtClean="0"/>
              <a:t>k-clique</a:t>
            </a:r>
            <a:r>
              <a:rPr lang="en-US" dirty="0" smtClean="0"/>
              <a:t> is a set of </a:t>
            </a:r>
            <a:r>
              <a:rPr lang="en-US" i="1" dirty="0" smtClean="0"/>
              <a:t>k </a:t>
            </a:r>
            <a:r>
              <a:rPr lang="en-US" dirty="0" smtClean="0"/>
              <a:t>vertices, every pair of which is connected by an edge.</a:t>
            </a:r>
          </a:p>
          <a:p>
            <a:r>
              <a:rPr lang="en-US" dirty="0" smtClean="0"/>
              <a:t>Obviously </a:t>
            </a:r>
            <a:r>
              <a:rPr lang="en-US" i="1" dirty="0" smtClean="0"/>
              <a:t>k </a:t>
            </a:r>
            <a:r>
              <a:rPr lang="en-US" dirty="0" smtClean="0"/>
              <a:t>colors are needed to color a </a:t>
            </a:r>
            <a:r>
              <a:rPr lang="en-US" i="1" dirty="0" smtClean="0"/>
              <a:t>k-clique</a:t>
            </a:r>
          </a:p>
          <a:p>
            <a:r>
              <a:rPr lang="en-US" i="1" dirty="0" smtClean="0"/>
              <a:t>AC, DA,BD,EB </a:t>
            </a:r>
            <a:r>
              <a:rPr lang="en-US" dirty="0" smtClean="0"/>
              <a:t>is a 4-clique</a:t>
            </a:r>
          </a:p>
          <a:p>
            <a:r>
              <a:rPr lang="en-US" dirty="0" smtClean="0"/>
              <a:t>no traffic light can have fewer than </a:t>
            </a:r>
            <a:r>
              <a:rPr lang="en-US" smtClean="0"/>
              <a:t>4 phases</a:t>
            </a:r>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coloring vertices</a:t>
            </a:r>
            <a:endParaRPr lang="en-US" dirty="0"/>
          </a:p>
        </p:txBody>
      </p:sp>
      <p:sp>
        <p:nvSpPr>
          <p:cNvPr id="3" name="Content Placeholder 2"/>
          <p:cNvSpPr>
            <a:spLocks noGrp="1"/>
          </p:cNvSpPr>
          <p:nvPr>
            <p:ph idx="1"/>
          </p:nvPr>
        </p:nvSpPr>
        <p:spPr/>
        <p:txBody>
          <a:bodyPr/>
          <a:lstStyle/>
          <a:p>
            <a:r>
              <a:rPr lang="en-US" dirty="0" smtClean="0"/>
              <a:t>Select some uncolored vertex and color it with the new color</a:t>
            </a:r>
          </a:p>
          <a:p>
            <a:r>
              <a:rPr lang="en-US" dirty="0" smtClean="0"/>
              <a:t>Scan the list of uncolored vertices. for each uncolored vertex, determine whether it has an edge to any vertex already colored with the new color. If there is no edge, color the present vertex with the new color.</a:t>
            </a:r>
          </a:p>
          <a:p>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Pseudo-language</a:t>
            </a:r>
            <a:endParaRPr lang="en-US" dirty="0"/>
          </a:p>
        </p:txBody>
      </p:sp>
      <p:pic>
        <p:nvPicPr>
          <p:cNvPr id="3" name="Picture 2" descr="P2.jpg"/>
          <p:cNvPicPr>
            <a:picLocks noChangeAspect="1"/>
          </p:cNvPicPr>
          <p:nvPr/>
        </p:nvPicPr>
        <p:blipFill>
          <a:blip r:embed="rId2"/>
          <a:srcRect t="41111" b="36667"/>
          <a:stretch>
            <a:fillRect/>
          </a:stretch>
        </p:blipFill>
        <p:spPr>
          <a:xfrm>
            <a:off x="762000" y="1447800"/>
            <a:ext cx="7391400" cy="5029200"/>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pseudo-language</a:t>
            </a:r>
            <a:endParaRPr lang="en-US" dirty="0"/>
          </a:p>
        </p:txBody>
      </p:sp>
      <p:sp>
        <p:nvSpPr>
          <p:cNvPr id="3" name="Content Placeholder 2"/>
          <p:cNvSpPr>
            <a:spLocks noGrp="1"/>
          </p:cNvSpPr>
          <p:nvPr>
            <p:ph idx="1"/>
          </p:nvPr>
        </p:nvSpPr>
        <p:spPr/>
        <p:txBody>
          <a:bodyPr/>
          <a:lstStyle/>
          <a:p>
            <a:r>
              <a:rPr lang="en-US" dirty="0" smtClean="0"/>
              <a:t>boldface lower case keywords corresponding to Pascal</a:t>
            </a:r>
          </a:p>
          <a:p>
            <a:r>
              <a:rPr lang="en-US" dirty="0" smtClean="0"/>
              <a:t>upper case such as GRAPH, SET are names of abstract data types</a:t>
            </a:r>
          </a:p>
          <a:p>
            <a:pPr lvl="1"/>
            <a:r>
              <a:rPr lang="en-US" dirty="0" smtClean="0"/>
              <a:t>will be defined by Pascal type definitions</a:t>
            </a:r>
          </a:p>
          <a:p>
            <a:pPr lvl="1"/>
            <a:r>
              <a:rPr lang="en-US" dirty="0" smtClean="0"/>
              <a:t>operations associated will be defined by Pascal procedures</a:t>
            </a:r>
          </a:p>
          <a:p>
            <a:r>
              <a:rPr lang="en-US" dirty="0" smtClean="0"/>
              <a:t>line 3 is informal conditionals</a:t>
            </a:r>
          </a:p>
          <a:p>
            <a:r>
              <a:rPr lang="en-US" dirty="0" smtClean="0"/>
              <a:t>line 1 is informal in the right</a:t>
            </a:r>
          </a:p>
          <a:p>
            <a:r>
              <a:rPr lang="en-US" dirty="0" smtClean="0"/>
              <a:t>line 4 iterates over a set</a:t>
            </a:r>
          </a:p>
          <a:p>
            <a:endParaRPr lang="en-US" dirty="0"/>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1-refinement</a:t>
            </a:r>
            <a:endParaRPr lang="en-US" dirty="0"/>
          </a:p>
        </p:txBody>
      </p:sp>
      <p:pic>
        <p:nvPicPr>
          <p:cNvPr id="4" name="Content Placeholder 3" descr="P3.jpg"/>
          <p:cNvPicPr>
            <a:picLocks noGrp="1" noChangeAspect="1"/>
          </p:cNvPicPr>
          <p:nvPr>
            <p:ph idx="1"/>
          </p:nvPr>
        </p:nvPicPr>
        <p:blipFill>
          <a:blip r:embed="rId2" cstate="print"/>
          <a:srcRect t="37222" r="14079" b="35266"/>
          <a:stretch>
            <a:fillRect/>
          </a:stretch>
        </p:blipFill>
        <p:spPr>
          <a:xfrm>
            <a:off x="1143000" y="1219200"/>
            <a:ext cx="7467600" cy="4953000"/>
          </a:xfrm>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Pseudo-language</a:t>
            </a:r>
            <a:endParaRPr lang="en-US" dirty="0"/>
          </a:p>
        </p:txBody>
      </p:sp>
      <p:sp>
        <p:nvSpPr>
          <p:cNvPr id="3" name="Content Placeholder 2"/>
          <p:cNvSpPr>
            <a:spLocks noGrp="1"/>
          </p:cNvSpPr>
          <p:nvPr>
            <p:ph idx="1"/>
          </p:nvPr>
        </p:nvSpPr>
        <p:spPr/>
        <p:txBody>
          <a:bodyPr/>
          <a:lstStyle/>
          <a:p>
            <a:r>
              <a:rPr lang="en-US" dirty="0" smtClean="0"/>
              <a:t>use of </a:t>
            </a:r>
            <a:r>
              <a:rPr lang="en-US" dirty="0" err="1" smtClean="0"/>
              <a:t>boolean</a:t>
            </a:r>
            <a:r>
              <a:rPr lang="en-US" dirty="0" smtClean="0"/>
              <a:t> variable</a:t>
            </a:r>
          </a:p>
          <a:p>
            <a:r>
              <a:rPr lang="en-US" dirty="0" smtClean="0"/>
              <a:t>2-5 iterates over a set of uncolored vertices of G</a:t>
            </a:r>
          </a:p>
          <a:p>
            <a:r>
              <a:rPr lang="en-US" dirty="0" smtClean="0"/>
              <a:t>3.2- 3.4 iterates over the vertices currently in </a:t>
            </a:r>
            <a:r>
              <a:rPr lang="en-US" i="1" dirty="0" err="1" smtClean="0"/>
              <a:t>newclr</a:t>
            </a:r>
            <a:endParaRPr lang="en-US" i="1" dirty="0" smtClean="0"/>
          </a:p>
          <a:p>
            <a:r>
              <a:rPr lang="en-US" dirty="0" smtClean="0"/>
              <a:t>5 adds newly colored vertices to </a:t>
            </a:r>
            <a:r>
              <a:rPr lang="en-US" i="1" dirty="0" err="1" smtClean="0"/>
              <a:t>newclr</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2-refinement</a:t>
            </a:r>
            <a:endParaRPr lang="en-US" dirty="0"/>
          </a:p>
        </p:txBody>
      </p:sp>
      <p:pic>
        <p:nvPicPr>
          <p:cNvPr id="4" name="Content Placeholder 3" descr="P4.jpg"/>
          <p:cNvPicPr>
            <a:picLocks noGrp="1" noChangeAspect="1"/>
          </p:cNvPicPr>
          <p:nvPr>
            <p:ph idx="1"/>
          </p:nvPr>
        </p:nvPicPr>
        <p:blipFill>
          <a:blip r:embed="rId2" cstate="print"/>
          <a:srcRect t="25893" b="33648"/>
          <a:stretch>
            <a:fillRect/>
          </a:stretch>
        </p:blipFill>
        <p:spPr>
          <a:xfrm>
            <a:off x="2874944" y="838200"/>
            <a:ext cx="6116656" cy="6019800"/>
          </a:xfrm>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Pseudo-language</a:t>
            </a:r>
            <a:endParaRPr lang="en-US" dirty="0"/>
          </a:p>
        </p:txBody>
      </p:sp>
      <p:sp>
        <p:nvSpPr>
          <p:cNvPr id="3" name="Content Placeholder 2"/>
          <p:cNvSpPr>
            <a:spLocks noGrp="1"/>
          </p:cNvSpPr>
          <p:nvPr>
            <p:ph idx="1"/>
          </p:nvPr>
        </p:nvSpPr>
        <p:spPr/>
        <p:txBody>
          <a:bodyPr/>
          <a:lstStyle/>
          <a:p>
            <a:r>
              <a:rPr lang="en-US" dirty="0" smtClean="0"/>
              <a:t>using LIST –list of integers implemented by a list of integers terminated by a special value</a:t>
            </a:r>
          </a:p>
          <a:p>
            <a:r>
              <a:rPr lang="en-US" dirty="0" smtClean="0"/>
              <a:t>3.2 where </a:t>
            </a:r>
            <a:r>
              <a:rPr lang="en-US" i="1" dirty="0" smtClean="0"/>
              <a:t>w </a:t>
            </a:r>
            <a:r>
              <a:rPr lang="en-US" dirty="0" smtClean="0"/>
              <a:t>is initialized to be the first member of </a:t>
            </a:r>
            <a:r>
              <a:rPr lang="en-US" i="1" dirty="0" err="1" smtClean="0"/>
              <a:t>newclr</a:t>
            </a:r>
            <a:r>
              <a:rPr lang="en-US" dirty="0" smtClean="0"/>
              <a:t> </a:t>
            </a:r>
            <a:endParaRPr 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normAutofit lnSpcReduction="10000"/>
          </a:bodyPr>
          <a:lstStyle/>
          <a:p>
            <a:r>
              <a:rPr lang="en-US" dirty="0" smtClean="0"/>
              <a:t>1</a:t>
            </a:r>
            <a:r>
              <a:rPr lang="en-US" baseline="30000" dirty="0" smtClean="0"/>
              <a:t>st</a:t>
            </a:r>
            <a:r>
              <a:rPr lang="en-US" dirty="0" smtClean="0"/>
              <a:t> stage</a:t>
            </a:r>
          </a:p>
          <a:p>
            <a:pPr lvl="1"/>
            <a:r>
              <a:rPr lang="en-US" dirty="0" smtClean="0"/>
              <a:t>using an appropriate mathematical model such as a graph</a:t>
            </a:r>
          </a:p>
          <a:p>
            <a:pPr lvl="1"/>
            <a:r>
              <a:rPr lang="en-US" dirty="0" smtClean="0"/>
              <a:t>solution is a an algorithm  expressed informally</a:t>
            </a:r>
          </a:p>
          <a:p>
            <a:r>
              <a:rPr lang="en-US" dirty="0" smtClean="0"/>
              <a:t>2</a:t>
            </a:r>
            <a:r>
              <a:rPr lang="en-US" baseline="30000" dirty="0" smtClean="0"/>
              <a:t>nd</a:t>
            </a:r>
            <a:r>
              <a:rPr lang="en-US" dirty="0" smtClean="0"/>
              <a:t> stage</a:t>
            </a:r>
          </a:p>
          <a:p>
            <a:pPr lvl="1"/>
            <a:r>
              <a:rPr lang="en-US" dirty="0" smtClean="0"/>
              <a:t>pseudo-language</a:t>
            </a:r>
          </a:p>
          <a:p>
            <a:r>
              <a:rPr lang="en-US" dirty="0" smtClean="0"/>
              <a:t>3</a:t>
            </a:r>
            <a:r>
              <a:rPr lang="en-US" baseline="30000" dirty="0" smtClean="0"/>
              <a:t>rd</a:t>
            </a:r>
            <a:r>
              <a:rPr lang="en-US" dirty="0" smtClean="0"/>
              <a:t> stage</a:t>
            </a:r>
          </a:p>
          <a:p>
            <a:pPr lvl="1"/>
            <a:r>
              <a:rPr lang="en-US" dirty="0" smtClean="0"/>
              <a:t>choosing an implementation for each abstract data type and write the procedures for the various operations on that type</a:t>
            </a:r>
          </a:p>
          <a:p>
            <a:pPr lvl="1"/>
            <a:r>
              <a:rPr lang="en-US" dirty="0" smtClean="0"/>
              <a:t>replace any informal language </a:t>
            </a:r>
            <a:r>
              <a:rPr lang="en-US" smtClean="0"/>
              <a:t>by Pascal code</a:t>
            </a:r>
            <a:endParaRPr lang="en-US" dirty="0" smtClean="0"/>
          </a:p>
          <a:p>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742950" indent="-742950">
              <a:buFont typeface="+mj-lt"/>
              <a:buAutoNum type="alphaUcPeriod"/>
            </a:pPr>
            <a:r>
              <a:rPr lang="en-US" dirty="0" smtClean="0"/>
              <a:t>From Problems to Programs</a:t>
            </a:r>
            <a:endParaRPr lang="en-US" dirty="0"/>
          </a:p>
        </p:txBody>
      </p:sp>
      <p:sp>
        <p:nvSpPr>
          <p:cNvPr id="3" name="Content Placeholder 2"/>
          <p:cNvSpPr>
            <a:spLocks noGrp="1"/>
          </p:cNvSpPr>
          <p:nvPr>
            <p:ph idx="1"/>
          </p:nvPr>
        </p:nvSpPr>
        <p:spPr/>
        <p:txBody>
          <a:bodyPr>
            <a:normAutofit lnSpcReduction="10000"/>
          </a:bodyPr>
          <a:lstStyle/>
          <a:p>
            <a:r>
              <a:rPr lang="en-US" dirty="0" smtClean="0"/>
              <a:t>half the battle is knowing what problem to solve (initially most problems have no precise specification)</a:t>
            </a:r>
          </a:p>
          <a:p>
            <a:r>
              <a:rPr lang="en-US" dirty="0" smtClean="0"/>
              <a:t>If we can formalized a problem (express the problem in terms of a formal model)</a:t>
            </a:r>
          </a:p>
          <a:p>
            <a:pPr lvl="1"/>
            <a:r>
              <a:rPr lang="en-US" dirty="0" smtClean="0"/>
              <a:t>we can </a:t>
            </a:r>
            <a:r>
              <a:rPr lang="en-US" b="1" u="sng" dirty="0" smtClean="0"/>
              <a:t>look for solutions </a:t>
            </a:r>
            <a:r>
              <a:rPr lang="en-US" dirty="0" smtClean="0"/>
              <a:t>in terms of a precise model </a:t>
            </a:r>
          </a:p>
          <a:p>
            <a:pPr lvl="2"/>
            <a:r>
              <a:rPr lang="en-US" dirty="0" smtClean="0"/>
              <a:t>and determine whether a program already exist to solve that problem</a:t>
            </a:r>
          </a:p>
          <a:p>
            <a:pPr lvl="2"/>
            <a:r>
              <a:rPr lang="en-US" dirty="0" smtClean="0"/>
              <a:t>if it does not exist we can discover what is known about the model and use the properties of the model to help construct a good solution</a:t>
            </a:r>
          </a:p>
          <a:p>
            <a:pPr lvl="2"/>
            <a:endParaRPr lang="en-US" dirty="0" smtClean="0"/>
          </a:p>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blinds(horizontal)">
                                      <p:cBhvr>
                                        <p:cTn id="15" dur="500"/>
                                        <p:tgtEl>
                                          <p:spTgt spid="3">
                                            <p:txEl>
                                              <p:pRg st="2" end="2"/>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blinds(horizontal)">
                                      <p:cBhvr>
                                        <p:cTn id="18" dur="500"/>
                                        <p:tgtEl>
                                          <p:spTgt spid="3">
                                            <p:txEl>
                                              <p:pRg st="3" end="3"/>
                                            </p:txEl>
                                          </p:spTgt>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blinds(horizontal)">
                                      <p:cBhvr>
                                        <p:cTn id="21"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How do we look for solutions??</a:t>
            </a:r>
            <a:endParaRPr lang="en-US" dirty="0"/>
          </a:p>
        </p:txBody>
      </p:sp>
      <p:sp>
        <p:nvSpPr>
          <p:cNvPr id="3" name="Content Placeholder 2"/>
          <p:cNvSpPr>
            <a:spLocks noGrp="1"/>
          </p:cNvSpPr>
          <p:nvPr>
            <p:ph idx="1"/>
          </p:nvPr>
        </p:nvSpPr>
        <p:spPr/>
        <p:txBody>
          <a:bodyPr>
            <a:normAutofit lnSpcReduction="10000"/>
          </a:bodyPr>
          <a:lstStyle/>
          <a:p>
            <a:r>
              <a:rPr lang="en-US" dirty="0" smtClean="0"/>
              <a:t>In the form of an algorithm</a:t>
            </a:r>
          </a:p>
          <a:p>
            <a:pPr lvl="1"/>
            <a:r>
              <a:rPr lang="en-US" dirty="0" smtClean="0"/>
              <a:t>is a finite sequence of instructions</a:t>
            </a:r>
          </a:p>
          <a:p>
            <a:pPr lvl="1"/>
            <a:r>
              <a:rPr lang="en-US" dirty="0" smtClean="0"/>
              <a:t>each of which has a clear meaning</a:t>
            </a:r>
          </a:p>
          <a:p>
            <a:pPr lvl="1"/>
            <a:r>
              <a:rPr lang="en-US" dirty="0" smtClean="0"/>
              <a:t>and can be performed with a finite amount of effort</a:t>
            </a:r>
          </a:p>
          <a:p>
            <a:pPr lvl="1"/>
            <a:r>
              <a:rPr lang="en-US" dirty="0" smtClean="0"/>
              <a:t>in a finite length of time</a:t>
            </a:r>
          </a:p>
          <a:p>
            <a:pPr lvl="1"/>
            <a:r>
              <a:rPr lang="en-US" dirty="0" err="1" smtClean="0"/>
              <a:t>e.g</a:t>
            </a:r>
            <a:r>
              <a:rPr lang="en-US" dirty="0" smtClean="0"/>
              <a:t> </a:t>
            </a:r>
            <a:r>
              <a:rPr lang="en-US" i="1" dirty="0" smtClean="0"/>
              <a:t>x = y + z </a:t>
            </a:r>
            <a:r>
              <a:rPr lang="en-US" dirty="0" smtClean="0"/>
              <a:t>  //repetition can exist</a:t>
            </a:r>
          </a:p>
          <a:p>
            <a:pPr lvl="1"/>
            <a:r>
              <a:rPr lang="en-US" dirty="0" smtClean="0"/>
              <a:t>however, no matter what the input values may be an algorithm terminates after executing a finite number of instructions</a:t>
            </a:r>
          </a:p>
          <a:p>
            <a:r>
              <a:rPr lang="en-US" dirty="0" smtClean="0"/>
              <a:t>Thus a program is an algorithm as long as it never enters an infinite loop on any input</a:t>
            </a:r>
          </a:p>
          <a:p>
            <a:pPr lvl="1"/>
            <a:endParaRPr lang="en-US"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blinds(horizontal)">
                                      <p:cBhvr>
                                        <p:cTn id="10" dur="500"/>
                                        <p:tgtEl>
                                          <p:spTgt spid="3">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blinds(horizontal)">
                                      <p:cBhvr>
                                        <p:cTn id="13" dur="500"/>
                                        <p:tgtEl>
                                          <p:spTgt spid="3">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blinds(horizontal)">
                                      <p:cBhvr>
                                        <p:cTn id="16" dur="500"/>
                                        <p:tgtEl>
                                          <p:spTgt spid="3">
                                            <p:txEl>
                                              <p:pRg st="3" end="3"/>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blinds(horizontal)">
                                      <p:cBhvr>
                                        <p:cTn id="19" dur="500"/>
                                        <p:tgtEl>
                                          <p:spTgt spid="3">
                                            <p:txEl>
                                              <p:pRg st="4" end="4"/>
                                            </p:txEl>
                                          </p:spTgt>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blinds(horizontal)">
                                      <p:cBhvr>
                                        <p:cTn id="22" dur="500"/>
                                        <p:tgtEl>
                                          <p:spTgt spid="3">
                                            <p:txEl>
                                              <p:pRg st="5" end="5"/>
                                            </p:txEl>
                                          </p:spTgt>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blinds(horizontal)">
                                      <p:cBhvr>
                                        <p:cTn id="25" dur="500"/>
                                        <p:tgtEl>
                                          <p:spTgt spid="3">
                                            <p:txEl>
                                              <p:pRg st="6" end="6"/>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grpId="0" nodeType="click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blinds(horizontal)">
                                      <p:cBhvr>
                                        <p:cTn id="3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Implications</a:t>
            </a:r>
            <a:endParaRPr lang="en-US" dirty="0"/>
          </a:p>
        </p:txBody>
      </p:sp>
      <p:sp>
        <p:nvSpPr>
          <p:cNvPr id="3" name="Content Placeholder 2"/>
          <p:cNvSpPr>
            <a:spLocks noGrp="1"/>
          </p:cNvSpPr>
          <p:nvPr>
            <p:ph idx="1"/>
          </p:nvPr>
        </p:nvSpPr>
        <p:spPr/>
        <p:txBody>
          <a:bodyPr/>
          <a:lstStyle/>
          <a:p>
            <a:r>
              <a:rPr lang="en-US" dirty="0" smtClean="0"/>
              <a:t>“clear meaning” /relative</a:t>
            </a:r>
          </a:p>
          <a:p>
            <a:r>
              <a:rPr lang="en-US" dirty="0" smtClean="0"/>
              <a:t>“finite amount of effort”</a:t>
            </a:r>
          </a:p>
          <a:p>
            <a:r>
              <a:rPr lang="en-US" dirty="0" smtClean="0"/>
              <a:t>“finite amount of time”</a:t>
            </a:r>
          </a:p>
          <a:p>
            <a:r>
              <a:rPr lang="en-US" dirty="0" smtClean="0"/>
              <a:t>“it is difficult to prove that on any input a sequence of instruction terminates”</a:t>
            </a:r>
          </a:p>
          <a:p>
            <a:r>
              <a:rPr lang="en-US" i="1" dirty="0" smtClean="0"/>
              <a:t>pseudo-language </a:t>
            </a:r>
            <a:r>
              <a:rPr lang="en-US" dirty="0" smtClean="0"/>
              <a:t> to represent algorithms</a:t>
            </a:r>
            <a:endParaRPr lang="en-US"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example</a:t>
            </a:r>
            <a:endParaRPr lang="en-US" dirty="0"/>
          </a:p>
        </p:txBody>
      </p:sp>
      <p:sp>
        <p:nvSpPr>
          <p:cNvPr id="3" name="Content Placeholder 2"/>
          <p:cNvSpPr>
            <a:spLocks noGrp="1"/>
          </p:cNvSpPr>
          <p:nvPr>
            <p:ph idx="1"/>
          </p:nvPr>
        </p:nvSpPr>
        <p:spPr/>
        <p:txBody>
          <a:bodyPr>
            <a:normAutofit fontScale="92500"/>
          </a:bodyPr>
          <a:lstStyle/>
          <a:p>
            <a:r>
              <a:rPr lang="en-US" dirty="0" smtClean="0"/>
              <a:t>Problem specification:</a:t>
            </a:r>
          </a:p>
          <a:p>
            <a:pPr lvl="1"/>
            <a:r>
              <a:rPr lang="en-US" dirty="0" smtClean="0"/>
              <a:t>Design a traffic light for a complicated intersection of roads</a:t>
            </a:r>
          </a:p>
          <a:p>
            <a:pPr lvl="1"/>
            <a:r>
              <a:rPr lang="en-US" dirty="0" smtClean="0"/>
              <a:t>Create a program that takes as input a set of permitted turns at an intersection (straight is also a turn)</a:t>
            </a:r>
          </a:p>
          <a:p>
            <a:pPr lvl="2"/>
            <a:r>
              <a:rPr lang="en-US" dirty="0" smtClean="0"/>
              <a:t>and partitions this set into a few groups as possible such that all turns in a group  are simultaneously permissible without collisions</a:t>
            </a:r>
          </a:p>
          <a:p>
            <a:pPr lvl="2"/>
            <a:r>
              <a:rPr lang="en-US" dirty="0" smtClean="0"/>
              <a:t>Associate a phase of the traffic light with each group in the partition</a:t>
            </a:r>
          </a:p>
          <a:p>
            <a:pPr lvl="2"/>
            <a:r>
              <a:rPr lang="en-US" dirty="0" smtClean="0"/>
              <a:t>finding a partition with the smallest number of groups we can construct a traffic light with the smallest number of phases</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linds(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blinds(horizontal)">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blinds(horizontal)">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blinds(horizontal)">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intersection</a:t>
            </a:r>
            <a:endParaRPr lang="en-US" dirty="0"/>
          </a:p>
        </p:txBody>
      </p:sp>
      <p:pic>
        <p:nvPicPr>
          <p:cNvPr id="3" name="Picture 2" descr="roads.bmp"/>
          <p:cNvPicPr>
            <a:picLocks noChangeAspect="1"/>
          </p:cNvPicPr>
          <p:nvPr/>
        </p:nvPicPr>
        <p:blipFill>
          <a:blip r:embed="rId2"/>
          <a:stretch>
            <a:fillRect/>
          </a:stretch>
        </p:blipFill>
        <p:spPr>
          <a:xfrm>
            <a:off x="1524000" y="1714500"/>
            <a:ext cx="6096000" cy="3771900"/>
          </a:xfrm>
          <a:prstGeom prst="rect">
            <a:avLst/>
          </a:prstGeom>
        </p:spPr>
      </p:pic>
      <p:sp>
        <p:nvSpPr>
          <p:cNvPr id="4" name="TextBox 3"/>
          <p:cNvSpPr txBox="1"/>
          <p:nvPr/>
        </p:nvSpPr>
        <p:spPr>
          <a:xfrm>
            <a:off x="2133600" y="6096000"/>
            <a:ext cx="5486400" cy="646331"/>
          </a:xfrm>
          <a:prstGeom prst="rect">
            <a:avLst/>
          </a:prstGeom>
          <a:noFill/>
        </p:spPr>
        <p:txBody>
          <a:bodyPr wrap="square" rtlCol="0">
            <a:spAutoFit/>
          </a:bodyPr>
          <a:lstStyle/>
          <a:p>
            <a:r>
              <a:rPr lang="en-US" dirty="0" smtClean="0"/>
              <a:t>13 turns, AB and EC can occur simultaneously</a:t>
            </a:r>
          </a:p>
          <a:p>
            <a:r>
              <a:rPr lang="en-US" dirty="0" smtClean="0"/>
              <a:t>AD and EB cannot</a:t>
            </a:r>
            <a:endParaRPr lang="en-US"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a:t>
            </a:r>
            <a:endParaRPr lang="en-US" dirty="0"/>
          </a:p>
        </p:txBody>
      </p:sp>
      <p:sp>
        <p:nvSpPr>
          <p:cNvPr id="3" name="Content Placeholder 2"/>
          <p:cNvSpPr>
            <a:spLocks noGrp="1"/>
          </p:cNvSpPr>
          <p:nvPr>
            <p:ph idx="1"/>
          </p:nvPr>
        </p:nvSpPr>
        <p:spPr/>
        <p:txBody>
          <a:bodyPr/>
          <a:lstStyle/>
          <a:p>
            <a:r>
              <a:rPr lang="en-US" dirty="0" smtClean="0"/>
              <a:t>mathematical structure used is a graph</a:t>
            </a:r>
          </a:p>
          <a:p>
            <a:pPr lvl="1"/>
            <a:r>
              <a:rPr lang="en-US" dirty="0" smtClean="0"/>
              <a:t>vertices represent turns whose edges connect pairs of vertices whose turns cannot be performed simultaneously</a:t>
            </a:r>
          </a:p>
          <a:p>
            <a:r>
              <a:rPr lang="en-US" dirty="0" smtClean="0"/>
              <a:t>The graph can aid us in solving the traffic light design problem</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a:t>
            </a:r>
            <a:endParaRPr lang="en-US" dirty="0"/>
          </a:p>
        </p:txBody>
      </p:sp>
      <p:pic>
        <p:nvPicPr>
          <p:cNvPr id="3" name="Picture 2" descr="P1C.png"/>
          <p:cNvPicPr>
            <a:picLocks noChangeAspect="1"/>
          </p:cNvPicPr>
          <p:nvPr/>
        </p:nvPicPr>
        <p:blipFill>
          <a:blip r:embed="rId2" cstate="print"/>
          <a:stretch>
            <a:fillRect/>
          </a:stretch>
        </p:blipFill>
        <p:spPr>
          <a:xfrm>
            <a:off x="1935906" y="228600"/>
            <a:ext cx="5272187" cy="6629400"/>
          </a:xfrm>
          <a:prstGeom prst="rect">
            <a:avLst/>
          </a:prstGeo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pex">
  <a:themeElements>
    <a:clrScheme name="Apex">
      <a:dk1>
        <a:sysClr val="windowText" lastClr="000000"/>
      </a:dk1>
      <a:lt1>
        <a:sysClr val="window" lastClr="FFFFFF"/>
      </a:lt1>
      <a:dk2>
        <a:srgbClr val="69676D"/>
      </a:dk2>
      <a:lt2>
        <a:srgbClr val="C9C2D1"/>
      </a:lt2>
      <a:accent1>
        <a:srgbClr val="CEB966"/>
      </a:accent1>
      <a:accent2>
        <a:srgbClr val="9CB084"/>
      </a:accent2>
      <a:accent3>
        <a:srgbClr val="6BB1C9"/>
      </a:accent3>
      <a:accent4>
        <a:srgbClr val="6585CF"/>
      </a:accent4>
      <a:accent5>
        <a:srgbClr val="7E6BC9"/>
      </a:accent5>
      <a:accent6>
        <a:srgbClr val="A379BB"/>
      </a:accent6>
      <a:hlink>
        <a:srgbClr val="410082"/>
      </a:hlink>
      <a:folHlink>
        <a:srgbClr val="932968"/>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Apex">
      <a:fillStyleLst>
        <a:solidFill>
          <a:schemeClr val="phClr"/>
        </a:solidFill>
        <a:gradFill rotWithShape="1">
          <a:gsLst>
            <a:gs pos="20000">
              <a:schemeClr val="phClr">
                <a:tint val="9000"/>
              </a:schemeClr>
            </a:gs>
            <a:gs pos="100000">
              <a:schemeClr val="phClr">
                <a:tint val="70000"/>
                <a:satMod val="100000"/>
              </a:schemeClr>
            </a:gs>
          </a:gsLst>
          <a:path path="circle">
            <a:fillToRect l="-15000" t="-15000" r="115000" b="115000"/>
          </a:path>
        </a:gradFill>
        <a:gradFill rotWithShape="1">
          <a:gsLst>
            <a:gs pos="0">
              <a:schemeClr val="phClr">
                <a:shade val="60000"/>
              </a:schemeClr>
            </a:gs>
            <a:gs pos="33000">
              <a:schemeClr val="phClr">
                <a:tint val="86500"/>
              </a:schemeClr>
            </a:gs>
            <a:gs pos="46750">
              <a:schemeClr val="phClr">
                <a:tint val="71000"/>
                <a:satMod val="112000"/>
              </a:schemeClr>
            </a:gs>
            <a:gs pos="53000">
              <a:schemeClr val="phClr">
                <a:tint val="71000"/>
                <a:satMod val="112000"/>
              </a:schemeClr>
            </a:gs>
            <a:gs pos="68000">
              <a:schemeClr val="phClr">
                <a:tint val="86000"/>
              </a:schemeClr>
            </a:gs>
            <a:gs pos="100000">
              <a:schemeClr val="phClr">
                <a:shade val="60000"/>
              </a:schemeClr>
            </a:gs>
          </a:gsLst>
          <a:lin ang="8350000" scaled="1"/>
        </a:gradFill>
      </a:fillStyleLst>
      <a:lnStyleLst>
        <a:ln w="9525" cap="flat" cmpd="sng" algn="ctr">
          <a:solidFill>
            <a:schemeClr val="phClr">
              <a:shade val="48000"/>
              <a:satMod val="110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130000" dist="101600" dir="2700000" algn="tl" rotWithShape="0">
              <a:srgbClr val="000000">
                <a:alpha val="35000"/>
              </a:srgbClr>
            </a:outerShdw>
          </a:effectLst>
        </a:effectStyle>
        <a:effectStyle>
          <a:effectLst>
            <a:outerShdw blurRad="190500" dist="228600" dir="2700000" sy="90000" rotWithShape="0">
              <a:srgbClr val="000000">
                <a:alpha val="25500"/>
              </a:srgbClr>
            </a:outerShdw>
          </a:effectLst>
        </a:effectStyle>
        <a:effectStyle>
          <a:effectLst>
            <a:outerShdw blurRad="190500" dist="228600" dir="2700000" sy="90000" rotWithShape="0">
              <a:srgbClr val="000000">
                <a:alpha val="2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gradFill rotWithShape="1">
          <a:gsLst>
            <a:gs pos="0">
              <a:schemeClr val="phClr">
                <a:tint val="50000"/>
                <a:satMod val="180000"/>
              </a:schemeClr>
            </a:gs>
            <a:gs pos="100000">
              <a:schemeClr val="phClr">
                <a:shade val="45000"/>
                <a:satMod val="120000"/>
              </a:schemeClr>
            </a:gs>
          </a:gsLst>
          <a:path path="circle">
            <a:fillToRect r="100000" b="100000"/>
          </a:path>
        </a:gradFill>
        <a:blipFill>
          <a:blip xmlns:r="http://schemas.openxmlformats.org/officeDocument/2006/relationships" r:embed="rId1">
            <a:duotone>
              <a:schemeClr val="phClr">
                <a:shade val="3000"/>
                <a:satMod val="110000"/>
              </a:schemeClr>
              <a:schemeClr val="phClr">
                <a:tint val="60000"/>
                <a:satMod val="425000"/>
              </a:schemeClr>
            </a:duotone>
          </a:blip>
          <a:stretch>
            <a:fillRect/>
          </a:stretch>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521</TotalTime>
  <Words>900</Words>
  <Application>Microsoft Office PowerPoint</Application>
  <PresentationFormat>On-screen Show (4:3)</PresentationFormat>
  <Paragraphs>143</Paragraphs>
  <Slides>28</Slides>
  <Notes>0</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Apex</vt:lpstr>
      <vt:lpstr>Introduction</vt:lpstr>
      <vt:lpstr>Steps in writing a computer program</vt:lpstr>
      <vt:lpstr>From Problems to Programs</vt:lpstr>
      <vt:lpstr>How do we look for solutions??</vt:lpstr>
      <vt:lpstr>Implications</vt:lpstr>
      <vt:lpstr>An example</vt:lpstr>
      <vt:lpstr>An intersection</vt:lpstr>
      <vt:lpstr>Model</vt:lpstr>
      <vt:lpstr>Graph</vt:lpstr>
      <vt:lpstr>Coloring of graph</vt:lpstr>
      <vt:lpstr>Coloring of graph</vt:lpstr>
      <vt:lpstr>Coloring of graph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Evaluation</vt:lpstr>
      <vt:lpstr>For coloring vertices</vt:lpstr>
      <vt:lpstr>Pseudo-language</vt:lpstr>
      <vt:lpstr>pseudo-language</vt:lpstr>
      <vt:lpstr>Step 1-refinement</vt:lpstr>
      <vt:lpstr>Pseudo-language</vt:lpstr>
      <vt:lpstr>Step 2-refinement</vt:lpstr>
      <vt:lpstr>Pseudo-language</vt:lpstr>
      <vt:lpstr>Summary</vt:lpstr>
    </vt:vector>
  </TitlesOfParts>
  <Company>SAC, Shillong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medari</dc:creator>
  <cp:lastModifiedBy>medari</cp:lastModifiedBy>
  <cp:revision>66</cp:revision>
  <dcterms:created xsi:type="dcterms:W3CDTF">2016-03-17T07:54:23Z</dcterms:created>
  <dcterms:modified xsi:type="dcterms:W3CDTF">2016-04-04T08:58:35Z</dcterms:modified>
</cp:coreProperties>
</file>

<file path=docProps/thumbnail.jpeg>
</file>